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5" r:id="rId5"/>
    <p:sldId id="266" r:id="rId6"/>
    <p:sldId id="259" r:id="rId7"/>
    <p:sldId id="260" r:id="rId8"/>
    <p:sldId id="261" r:id="rId9"/>
    <p:sldId id="296" r:id="rId10"/>
    <p:sldId id="262" r:id="rId11"/>
    <p:sldId id="263" r:id="rId12"/>
    <p:sldId id="272" r:id="rId13"/>
    <p:sldId id="278" r:id="rId14"/>
    <p:sldId id="279" r:id="rId15"/>
    <p:sldId id="280" r:id="rId16"/>
    <p:sldId id="264" r:id="rId17"/>
    <p:sldId id="267" r:id="rId18"/>
    <p:sldId id="275" r:id="rId19"/>
    <p:sldId id="276" r:id="rId20"/>
    <p:sldId id="277" r:id="rId21"/>
    <p:sldId id="273" r:id="rId22"/>
    <p:sldId id="268" r:id="rId23"/>
    <p:sldId id="274" r:id="rId24"/>
    <p:sldId id="270" r:id="rId25"/>
    <p:sldId id="281" r:id="rId26"/>
    <p:sldId id="282" r:id="rId27"/>
    <p:sldId id="283" r:id="rId28"/>
    <p:sldId id="285" r:id="rId29"/>
    <p:sldId id="287" r:id="rId30"/>
    <p:sldId id="269" r:id="rId31"/>
    <p:sldId id="286" r:id="rId32"/>
    <p:sldId id="288" r:id="rId33"/>
    <p:sldId id="289" r:id="rId34"/>
    <p:sldId id="290" r:id="rId35"/>
    <p:sldId id="293" r:id="rId36"/>
    <p:sldId id="292"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p:cViewPr>
        <p:scale>
          <a:sx n="75" d="100"/>
          <a:sy n="75" d="100"/>
        </p:scale>
        <p:origin x="72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1" Type="http://schemas.openxmlformats.org/officeDocument/2006/relationships/hyperlink" Target="http://jenkins-ci.or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jenkins-ci.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4058A-7AC0-4F44-905D-B67999D6D25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F005B2E-ABE3-44C4-B21C-14885D7734A6}">
      <dgm:prSet/>
      <dgm:spPr/>
      <dgm:t>
        <a:bodyPr/>
        <a:lstStyle/>
        <a:p>
          <a:r>
            <a:rPr lang="en-US" dirty="0"/>
            <a:t>Python Jenkins is a </a:t>
          </a:r>
          <a:r>
            <a:rPr lang="en-US" b="1" dirty="0"/>
            <a:t>python wrapper </a:t>
          </a:r>
          <a:r>
            <a:rPr lang="en-US" dirty="0"/>
            <a:t>for the </a:t>
          </a:r>
          <a:r>
            <a:rPr lang="en-US" dirty="0">
              <a:hlinkClick xmlns:r="http://schemas.openxmlformats.org/officeDocument/2006/relationships" r:id="rId1"/>
            </a:rPr>
            <a:t>Jenkins</a:t>
          </a:r>
          <a:r>
            <a:rPr lang="en-US" dirty="0"/>
            <a:t> REST API which aims to provide a more </a:t>
          </a:r>
          <a:r>
            <a:rPr lang="en-US" b="1" dirty="0"/>
            <a:t>conventionally pythonic way </a:t>
          </a:r>
          <a:r>
            <a:rPr lang="en-US" dirty="0"/>
            <a:t>of controlling a Jenkins server. It provides a higher-level API containing a number of convenience functions.</a:t>
          </a:r>
        </a:p>
      </dgm:t>
    </dgm:pt>
    <dgm:pt modelId="{03A265A2-213A-406D-8C6D-B250020C99B1}" type="parTrans" cxnId="{0A2A1410-8703-4D15-A955-C5F6D0C34F5E}">
      <dgm:prSet/>
      <dgm:spPr/>
      <dgm:t>
        <a:bodyPr/>
        <a:lstStyle/>
        <a:p>
          <a:endParaRPr lang="en-US"/>
        </a:p>
      </dgm:t>
    </dgm:pt>
    <dgm:pt modelId="{B1A1FF57-81C6-4B2E-8EB4-819C0EBCE57F}" type="sibTrans" cxnId="{0A2A1410-8703-4D15-A955-C5F6D0C34F5E}">
      <dgm:prSet/>
      <dgm:spPr/>
      <dgm:t>
        <a:bodyPr/>
        <a:lstStyle/>
        <a:p>
          <a:endParaRPr lang="en-US"/>
        </a:p>
      </dgm:t>
    </dgm:pt>
    <dgm:pt modelId="{C74CA39A-DD92-42F8-B507-91ED88B2AFC7}">
      <dgm:prSet/>
      <dgm:spPr/>
      <dgm:t>
        <a:bodyPr/>
        <a:lstStyle/>
        <a:p>
          <a:r>
            <a:rPr lang="en-US" dirty="0"/>
            <a:t>In terms of abstraction, we will see that instead of dealing with </a:t>
          </a:r>
          <a:r>
            <a:rPr lang="en-US" b="1" dirty="0"/>
            <a:t>json objects and http requests</a:t>
          </a:r>
          <a:r>
            <a:rPr lang="en-US" dirty="0"/>
            <a:t>, we will deal with </a:t>
          </a:r>
          <a:r>
            <a:rPr lang="en-US" b="1" dirty="0"/>
            <a:t>python objects </a:t>
          </a:r>
          <a:r>
            <a:rPr lang="en-US" dirty="0"/>
            <a:t>to interact with Jenkins</a:t>
          </a:r>
        </a:p>
      </dgm:t>
    </dgm:pt>
    <dgm:pt modelId="{211D8B03-3154-4DE7-8B04-7597562A65EC}" type="parTrans" cxnId="{C99F2C66-A04E-444B-A81A-B2464D7BE707}">
      <dgm:prSet/>
      <dgm:spPr/>
      <dgm:t>
        <a:bodyPr/>
        <a:lstStyle/>
        <a:p>
          <a:endParaRPr lang="en-US"/>
        </a:p>
      </dgm:t>
    </dgm:pt>
    <dgm:pt modelId="{00AC0B43-89CE-48A4-B11E-D7F3685C931E}" type="sibTrans" cxnId="{C99F2C66-A04E-444B-A81A-B2464D7BE707}">
      <dgm:prSet/>
      <dgm:spPr/>
      <dgm:t>
        <a:bodyPr/>
        <a:lstStyle/>
        <a:p>
          <a:endParaRPr lang="en-US"/>
        </a:p>
      </dgm:t>
    </dgm:pt>
    <dgm:pt modelId="{474036C3-FDC2-40C8-9283-B5B987F6D577}" type="pres">
      <dgm:prSet presAssocID="{D324058A-7AC0-4F44-905D-B67999D6D250}" presName="vert0" presStyleCnt="0">
        <dgm:presLayoutVars>
          <dgm:dir/>
          <dgm:animOne val="branch"/>
          <dgm:animLvl val="lvl"/>
        </dgm:presLayoutVars>
      </dgm:prSet>
      <dgm:spPr/>
    </dgm:pt>
    <dgm:pt modelId="{1A9A81FC-F97C-46FD-97AA-4683990DB94D}" type="pres">
      <dgm:prSet presAssocID="{0F005B2E-ABE3-44C4-B21C-14885D7734A6}" presName="thickLine" presStyleLbl="alignNode1" presStyleIdx="0" presStyleCnt="2"/>
      <dgm:spPr/>
    </dgm:pt>
    <dgm:pt modelId="{FDC08B39-13E2-4AF2-B7C6-73D0E67F04B9}" type="pres">
      <dgm:prSet presAssocID="{0F005B2E-ABE3-44C4-B21C-14885D7734A6}" presName="horz1" presStyleCnt="0"/>
      <dgm:spPr/>
    </dgm:pt>
    <dgm:pt modelId="{DBC53A58-02AF-471C-927C-DFF5C42A2E89}" type="pres">
      <dgm:prSet presAssocID="{0F005B2E-ABE3-44C4-B21C-14885D7734A6}" presName="tx1" presStyleLbl="revTx" presStyleIdx="0" presStyleCnt="2"/>
      <dgm:spPr/>
    </dgm:pt>
    <dgm:pt modelId="{C6E556E5-99AA-452C-A03E-E46AA7AAF904}" type="pres">
      <dgm:prSet presAssocID="{0F005B2E-ABE3-44C4-B21C-14885D7734A6}" presName="vert1" presStyleCnt="0"/>
      <dgm:spPr/>
    </dgm:pt>
    <dgm:pt modelId="{2394311A-8184-4031-831F-DA6F94D37BE7}" type="pres">
      <dgm:prSet presAssocID="{C74CA39A-DD92-42F8-B507-91ED88B2AFC7}" presName="thickLine" presStyleLbl="alignNode1" presStyleIdx="1" presStyleCnt="2"/>
      <dgm:spPr/>
    </dgm:pt>
    <dgm:pt modelId="{9C966691-52BD-476A-B5CF-D2BD95757D01}" type="pres">
      <dgm:prSet presAssocID="{C74CA39A-DD92-42F8-B507-91ED88B2AFC7}" presName="horz1" presStyleCnt="0"/>
      <dgm:spPr/>
    </dgm:pt>
    <dgm:pt modelId="{4E0E63C7-F8CE-4EE9-917B-2E6803EC5488}" type="pres">
      <dgm:prSet presAssocID="{C74CA39A-DD92-42F8-B507-91ED88B2AFC7}" presName="tx1" presStyleLbl="revTx" presStyleIdx="1" presStyleCnt="2"/>
      <dgm:spPr/>
    </dgm:pt>
    <dgm:pt modelId="{8B038D2B-C602-4810-A0C3-6D7857EC5DD4}" type="pres">
      <dgm:prSet presAssocID="{C74CA39A-DD92-42F8-B507-91ED88B2AFC7}" presName="vert1" presStyleCnt="0"/>
      <dgm:spPr/>
    </dgm:pt>
  </dgm:ptLst>
  <dgm:cxnLst>
    <dgm:cxn modelId="{0A2A1410-8703-4D15-A955-C5F6D0C34F5E}" srcId="{D324058A-7AC0-4F44-905D-B67999D6D250}" destId="{0F005B2E-ABE3-44C4-B21C-14885D7734A6}" srcOrd="0" destOrd="0" parTransId="{03A265A2-213A-406D-8C6D-B250020C99B1}" sibTransId="{B1A1FF57-81C6-4B2E-8EB4-819C0EBCE57F}"/>
    <dgm:cxn modelId="{5717FB2B-0B0D-413C-882A-60625AAB9D02}" type="presOf" srcId="{C74CA39A-DD92-42F8-B507-91ED88B2AFC7}" destId="{4E0E63C7-F8CE-4EE9-917B-2E6803EC5488}" srcOrd="0" destOrd="0" presId="urn:microsoft.com/office/officeart/2008/layout/LinedList"/>
    <dgm:cxn modelId="{C99F2C66-A04E-444B-A81A-B2464D7BE707}" srcId="{D324058A-7AC0-4F44-905D-B67999D6D250}" destId="{C74CA39A-DD92-42F8-B507-91ED88B2AFC7}" srcOrd="1" destOrd="0" parTransId="{211D8B03-3154-4DE7-8B04-7597562A65EC}" sibTransId="{00AC0B43-89CE-48A4-B11E-D7F3685C931E}"/>
    <dgm:cxn modelId="{04F56A4A-254F-4F12-BAB7-9E2773C180BB}" type="presOf" srcId="{0F005B2E-ABE3-44C4-B21C-14885D7734A6}" destId="{DBC53A58-02AF-471C-927C-DFF5C42A2E89}" srcOrd="0" destOrd="0" presId="urn:microsoft.com/office/officeart/2008/layout/LinedList"/>
    <dgm:cxn modelId="{E957D78F-C286-42E5-9059-E2A46E6848D5}" type="presOf" srcId="{D324058A-7AC0-4F44-905D-B67999D6D250}" destId="{474036C3-FDC2-40C8-9283-B5B987F6D577}" srcOrd="0" destOrd="0" presId="urn:microsoft.com/office/officeart/2008/layout/LinedList"/>
    <dgm:cxn modelId="{F23B5963-0895-4A2E-A230-CD2FE42F6ED2}" type="presParOf" srcId="{474036C3-FDC2-40C8-9283-B5B987F6D577}" destId="{1A9A81FC-F97C-46FD-97AA-4683990DB94D}" srcOrd="0" destOrd="0" presId="urn:microsoft.com/office/officeart/2008/layout/LinedList"/>
    <dgm:cxn modelId="{A6A7A4B8-50ED-4CD6-B2EC-DF101FD67A17}" type="presParOf" srcId="{474036C3-FDC2-40C8-9283-B5B987F6D577}" destId="{FDC08B39-13E2-4AF2-B7C6-73D0E67F04B9}" srcOrd="1" destOrd="0" presId="urn:microsoft.com/office/officeart/2008/layout/LinedList"/>
    <dgm:cxn modelId="{8B367EDE-8BF3-4EE9-AC93-540C00427E57}" type="presParOf" srcId="{FDC08B39-13E2-4AF2-B7C6-73D0E67F04B9}" destId="{DBC53A58-02AF-471C-927C-DFF5C42A2E89}" srcOrd="0" destOrd="0" presId="urn:microsoft.com/office/officeart/2008/layout/LinedList"/>
    <dgm:cxn modelId="{E3C67044-0813-442B-9825-52638F5115D9}" type="presParOf" srcId="{FDC08B39-13E2-4AF2-B7C6-73D0E67F04B9}" destId="{C6E556E5-99AA-452C-A03E-E46AA7AAF904}" srcOrd="1" destOrd="0" presId="urn:microsoft.com/office/officeart/2008/layout/LinedList"/>
    <dgm:cxn modelId="{44FD7FA7-7699-457F-BCDA-0802A056C095}" type="presParOf" srcId="{474036C3-FDC2-40C8-9283-B5B987F6D577}" destId="{2394311A-8184-4031-831F-DA6F94D37BE7}" srcOrd="2" destOrd="0" presId="urn:microsoft.com/office/officeart/2008/layout/LinedList"/>
    <dgm:cxn modelId="{EDF02E9B-4304-4D48-83FE-55DE6EE2FE83}" type="presParOf" srcId="{474036C3-FDC2-40C8-9283-B5B987F6D577}" destId="{9C966691-52BD-476A-B5CF-D2BD95757D01}" srcOrd="3" destOrd="0" presId="urn:microsoft.com/office/officeart/2008/layout/LinedList"/>
    <dgm:cxn modelId="{38C54EB4-1909-4A7D-91E7-1664A0A34142}" type="presParOf" srcId="{9C966691-52BD-476A-B5CF-D2BD95757D01}" destId="{4E0E63C7-F8CE-4EE9-917B-2E6803EC5488}" srcOrd="0" destOrd="0" presId="urn:microsoft.com/office/officeart/2008/layout/LinedList"/>
    <dgm:cxn modelId="{C05B6AC0-6563-4BB9-9D56-E6A38A89B618}" type="presParOf" srcId="{9C966691-52BD-476A-B5CF-D2BD95757D01}" destId="{8B038D2B-C602-4810-A0C3-6D7857EC5D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3765CD-DA06-402F-89C9-C747DABC9F0D}"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1B46824E-BBC6-486D-AE52-0CE15802FD87}">
      <dgm:prSet/>
      <dgm:spPr/>
      <dgm:t>
        <a:bodyPr/>
        <a:lstStyle/>
        <a:p>
          <a:r>
            <a:rPr lang="en-US"/>
            <a:t>Continuous Integration:</a:t>
          </a:r>
        </a:p>
      </dgm:t>
    </dgm:pt>
    <dgm:pt modelId="{4C35F24A-D07D-44B2-8710-E18302B6A161}" type="parTrans" cxnId="{4CFD27E2-3308-4B51-A913-9E0F466CCC15}">
      <dgm:prSet/>
      <dgm:spPr/>
      <dgm:t>
        <a:bodyPr/>
        <a:lstStyle/>
        <a:p>
          <a:endParaRPr lang="en-US"/>
        </a:p>
      </dgm:t>
    </dgm:pt>
    <dgm:pt modelId="{C31C16C0-CCAA-45F0-9807-9D88359A86A9}" type="sibTrans" cxnId="{4CFD27E2-3308-4B51-A913-9E0F466CCC15}">
      <dgm:prSet/>
      <dgm:spPr/>
      <dgm:t>
        <a:bodyPr/>
        <a:lstStyle/>
        <a:p>
          <a:endParaRPr lang="en-US"/>
        </a:p>
      </dgm:t>
    </dgm:pt>
    <dgm:pt modelId="{A42A8845-1003-4044-B552-D6A4EB23DC4D}">
      <dgm:prSet/>
      <dgm:spPr/>
      <dgm:t>
        <a:bodyPr/>
        <a:lstStyle/>
        <a:p>
          <a:r>
            <a:rPr lang="en-US"/>
            <a:t>Test your application with every change</a:t>
          </a:r>
        </a:p>
      </dgm:t>
    </dgm:pt>
    <dgm:pt modelId="{2B275823-A70B-43CE-B402-9AEFAD927DD1}" type="parTrans" cxnId="{213A902F-EBFA-439C-A4C8-6BE5A94951DD}">
      <dgm:prSet/>
      <dgm:spPr/>
      <dgm:t>
        <a:bodyPr/>
        <a:lstStyle/>
        <a:p>
          <a:endParaRPr lang="en-US"/>
        </a:p>
      </dgm:t>
    </dgm:pt>
    <dgm:pt modelId="{0F4A6E57-D360-4A02-A747-F7F68F044674}" type="sibTrans" cxnId="{213A902F-EBFA-439C-A4C8-6BE5A94951DD}">
      <dgm:prSet/>
      <dgm:spPr/>
      <dgm:t>
        <a:bodyPr/>
        <a:lstStyle/>
        <a:p>
          <a:endParaRPr lang="en-US"/>
        </a:p>
      </dgm:t>
    </dgm:pt>
    <dgm:pt modelId="{CFBE56D1-3D5B-4AAA-BAFC-73D679C33B38}">
      <dgm:prSet/>
      <dgm:spPr/>
      <dgm:t>
        <a:bodyPr/>
        <a:lstStyle/>
        <a:p>
          <a:r>
            <a:rPr lang="en-US"/>
            <a:t>Detect failures as the arise </a:t>
          </a:r>
        </a:p>
      </dgm:t>
    </dgm:pt>
    <dgm:pt modelId="{B4FD5688-1A2C-4B0E-A39B-F882B3E37D3D}" type="parTrans" cxnId="{1D2DAE0C-DCCD-4B9F-B5DA-4C70FBFB8581}">
      <dgm:prSet/>
      <dgm:spPr/>
      <dgm:t>
        <a:bodyPr/>
        <a:lstStyle/>
        <a:p>
          <a:endParaRPr lang="en-US"/>
        </a:p>
      </dgm:t>
    </dgm:pt>
    <dgm:pt modelId="{E3A29CC9-99DF-4535-A1D6-69F15400E88F}" type="sibTrans" cxnId="{1D2DAE0C-DCCD-4B9F-B5DA-4C70FBFB8581}">
      <dgm:prSet/>
      <dgm:spPr/>
      <dgm:t>
        <a:bodyPr/>
        <a:lstStyle/>
        <a:p>
          <a:endParaRPr lang="en-US"/>
        </a:p>
      </dgm:t>
    </dgm:pt>
    <dgm:pt modelId="{5A1418B5-329A-44E9-9AF4-9FFDDCC90610}">
      <dgm:prSet/>
      <dgm:spPr/>
      <dgm:t>
        <a:bodyPr/>
        <a:lstStyle/>
        <a:p>
          <a:r>
            <a:rPr lang="en-US"/>
            <a:t>Continuous Deployment</a:t>
          </a:r>
        </a:p>
      </dgm:t>
    </dgm:pt>
    <dgm:pt modelId="{458B546B-F9EE-4723-9006-E1CF01F729E7}" type="parTrans" cxnId="{AD5454A6-6B58-44C0-8EB6-FA75459FEEA8}">
      <dgm:prSet/>
      <dgm:spPr/>
      <dgm:t>
        <a:bodyPr/>
        <a:lstStyle/>
        <a:p>
          <a:endParaRPr lang="en-US"/>
        </a:p>
      </dgm:t>
    </dgm:pt>
    <dgm:pt modelId="{DEA259CD-527B-42CA-93FA-568AA834CB94}" type="sibTrans" cxnId="{AD5454A6-6B58-44C0-8EB6-FA75459FEEA8}">
      <dgm:prSet/>
      <dgm:spPr/>
      <dgm:t>
        <a:bodyPr/>
        <a:lstStyle/>
        <a:p>
          <a:endParaRPr lang="en-US"/>
        </a:p>
      </dgm:t>
    </dgm:pt>
    <dgm:pt modelId="{C16FB2C7-A4CD-4EE3-82DF-69A8258E1DFE}">
      <dgm:prSet/>
      <dgm:spPr/>
      <dgm:t>
        <a:bodyPr/>
        <a:lstStyle/>
        <a:p>
          <a:r>
            <a:rPr lang="en-US"/>
            <a:t>Automate deployments</a:t>
          </a:r>
        </a:p>
      </dgm:t>
    </dgm:pt>
    <dgm:pt modelId="{15F21EE2-6AD7-4DB7-A7A5-4E0AB4847B96}" type="parTrans" cxnId="{C5FD7F88-07BE-4C1B-8F19-AFD0533624D8}">
      <dgm:prSet/>
      <dgm:spPr/>
      <dgm:t>
        <a:bodyPr/>
        <a:lstStyle/>
        <a:p>
          <a:endParaRPr lang="en-US"/>
        </a:p>
      </dgm:t>
    </dgm:pt>
    <dgm:pt modelId="{91A90CB0-603A-4185-8225-74EE661DD172}" type="sibTrans" cxnId="{C5FD7F88-07BE-4C1B-8F19-AFD0533624D8}">
      <dgm:prSet/>
      <dgm:spPr/>
      <dgm:t>
        <a:bodyPr/>
        <a:lstStyle/>
        <a:p>
          <a:endParaRPr lang="en-US"/>
        </a:p>
      </dgm:t>
    </dgm:pt>
    <dgm:pt modelId="{83FEA639-144C-47B6-89AA-7C2EBCAE1F89}">
      <dgm:prSet/>
      <dgm:spPr/>
      <dgm:t>
        <a:bodyPr/>
        <a:lstStyle/>
        <a:p>
          <a:r>
            <a:rPr lang="en-US"/>
            <a:t>Limit risk of human error</a:t>
          </a:r>
        </a:p>
      </dgm:t>
    </dgm:pt>
    <dgm:pt modelId="{4BD14ED9-0567-4131-89F6-08CE87C1DDDA}" type="parTrans" cxnId="{C686EE53-E673-4372-989E-6D8BA21A2A49}">
      <dgm:prSet/>
      <dgm:spPr/>
      <dgm:t>
        <a:bodyPr/>
        <a:lstStyle/>
        <a:p>
          <a:endParaRPr lang="en-US"/>
        </a:p>
      </dgm:t>
    </dgm:pt>
    <dgm:pt modelId="{83BBA59F-9E84-4B58-BAE2-F316AC0AC336}" type="sibTrans" cxnId="{C686EE53-E673-4372-989E-6D8BA21A2A49}">
      <dgm:prSet/>
      <dgm:spPr/>
      <dgm:t>
        <a:bodyPr/>
        <a:lstStyle/>
        <a:p>
          <a:endParaRPr lang="en-US"/>
        </a:p>
      </dgm:t>
    </dgm:pt>
    <dgm:pt modelId="{0794B5B1-7102-43D9-90F0-0BCC30225B4B}">
      <dgm:prSet/>
      <dgm:spPr/>
      <dgm:t>
        <a:bodyPr/>
        <a:lstStyle/>
        <a:p>
          <a:r>
            <a:rPr lang="en-US" dirty="0"/>
            <a:t>git commit -m “a commit message”</a:t>
          </a:r>
        </a:p>
      </dgm:t>
    </dgm:pt>
    <dgm:pt modelId="{89977820-1DBE-48B9-9581-9DC870A181C9}" type="parTrans" cxnId="{72627CB2-AEEE-48AB-9BCB-5C063F335192}">
      <dgm:prSet/>
      <dgm:spPr/>
      <dgm:t>
        <a:bodyPr/>
        <a:lstStyle/>
        <a:p>
          <a:endParaRPr lang="en-US"/>
        </a:p>
      </dgm:t>
    </dgm:pt>
    <dgm:pt modelId="{C147A81B-1C67-40AF-86B6-84E30D4FD59C}" type="sibTrans" cxnId="{72627CB2-AEEE-48AB-9BCB-5C063F335192}">
      <dgm:prSet/>
      <dgm:spPr/>
      <dgm:t>
        <a:bodyPr/>
        <a:lstStyle/>
        <a:p>
          <a:endParaRPr lang="en-US"/>
        </a:p>
      </dgm:t>
    </dgm:pt>
    <dgm:pt modelId="{313291FD-7A56-433E-9DDD-419C4AF47E33}">
      <dgm:prSet/>
      <dgm:spPr/>
      <dgm:t>
        <a:bodyPr/>
        <a:lstStyle/>
        <a:p>
          <a:r>
            <a:rPr lang="en-US" dirty="0"/>
            <a:t>This should do everything </a:t>
          </a:r>
        </a:p>
      </dgm:t>
    </dgm:pt>
    <dgm:pt modelId="{D93135C4-BE03-4188-8448-8BF728E549FA}" type="parTrans" cxnId="{B8418FB1-D544-476B-9DD4-ADC0779BE1D4}">
      <dgm:prSet/>
      <dgm:spPr/>
      <dgm:t>
        <a:bodyPr/>
        <a:lstStyle/>
        <a:p>
          <a:endParaRPr lang="en-US"/>
        </a:p>
      </dgm:t>
    </dgm:pt>
    <dgm:pt modelId="{69C541D0-62E3-42FF-B2FC-C09AC1525240}" type="sibTrans" cxnId="{B8418FB1-D544-476B-9DD4-ADC0779BE1D4}">
      <dgm:prSet/>
      <dgm:spPr/>
      <dgm:t>
        <a:bodyPr/>
        <a:lstStyle/>
        <a:p>
          <a:endParaRPr lang="en-US"/>
        </a:p>
      </dgm:t>
    </dgm:pt>
    <dgm:pt modelId="{FC39BCF6-C52A-41C7-B2FB-17EEB44274C3}" type="pres">
      <dgm:prSet presAssocID="{AD3765CD-DA06-402F-89C9-C747DABC9F0D}" presName="linear" presStyleCnt="0">
        <dgm:presLayoutVars>
          <dgm:dir/>
          <dgm:animLvl val="lvl"/>
          <dgm:resizeHandles val="exact"/>
        </dgm:presLayoutVars>
      </dgm:prSet>
      <dgm:spPr/>
    </dgm:pt>
    <dgm:pt modelId="{7CD20DBF-69FF-4B49-853E-2F597A854308}" type="pres">
      <dgm:prSet presAssocID="{1B46824E-BBC6-486D-AE52-0CE15802FD87}" presName="parentLin" presStyleCnt="0"/>
      <dgm:spPr/>
    </dgm:pt>
    <dgm:pt modelId="{C8036AA1-6345-442B-98CB-6BDBF7F3D7CF}" type="pres">
      <dgm:prSet presAssocID="{1B46824E-BBC6-486D-AE52-0CE15802FD87}" presName="parentLeftMargin" presStyleLbl="node1" presStyleIdx="0" presStyleCnt="2"/>
      <dgm:spPr/>
    </dgm:pt>
    <dgm:pt modelId="{0A24CE06-31F8-4E62-B5DD-9A8741B973B6}" type="pres">
      <dgm:prSet presAssocID="{1B46824E-BBC6-486D-AE52-0CE15802FD87}" presName="parentText" presStyleLbl="node1" presStyleIdx="0" presStyleCnt="2">
        <dgm:presLayoutVars>
          <dgm:chMax val="0"/>
          <dgm:bulletEnabled val="1"/>
        </dgm:presLayoutVars>
      </dgm:prSet>
      <dgm:spPr/>
    </dgm:pt>
    <dgm:pt modelId="{97A06E78-40E9-4E4C-BA67-A4FD84945644}" type="pres">
      <dgm:prSet presAssocID="{1B46824E-BBC6-486D-AE52-0CE15802FD87}" presName="negativeSpace" presStyleCnt="0"/>
      <dgm:spPr/>
    </dgm:pt>
    <dgm:pt modelId="{5D3CD8E3-6B6F-41CD-9393-58624B4E3FF7}" type="pres">
      <dgm:prSet presAssocID="{1B46824E-BBC6-486D-AE52-0CE15802FD87}" presName="childText" presStyleLbl="conFgAcc1" presStyleIdx="0" presStyleCnt="2">
        <dgm:presLayoutVars>
          <dgm:bulletEnabled val="1"/>
        </dgm:presLayoutVars>
      </dgm:prSet>
      <dgm:spPr/>
    </dgm:pt>
    <dgm:pt modelId="{E91A3ED1-DC5A-498B-8D91-776147A1F591}" type="pres">
      <dgm:prSet presAssocID="{C31C16C0-CCAA-45F0-9807-9D88359A86A9}" presName="spaceBetweenRectangles" presStyleCnt="0"/>
      <dgm:spPr/>
    </dgm:pt>
    <dgm:pt modelId="{171F05D2-FB58-4B27-8290-2EABAA68E2A5}" type="pres">
      <dgm:prSet presAssocID="{5A1418B5-329A-44E9-9AF4-9FFDDCC90610}" presName="parentLin" presStyleCnt="0"/>
      <dgm:spPr/>
    </dgm:pt>
    <dgm:pt modelId="{31AAA5F8-0CEF-489B-B806-81C5DBFF32F0}" type="pres">
      <dgm:prSet presAssocID="{5A1418B5-329A-44E9-9AF4-9FFDDCC90610}" presName="parentLeftMargin" presStyleLbl="node1" presStyleIdx="0" presStyleCnt="2"/>
      <dgm:spPr/>
    </dgm:pt>
    <dgm:pt modelId="{B55024D3-1D04-4D0F-92D2-B6D520AB596A}" type="pres">
      <dgm:prSet presAssocID="{5A1418B5-329A-44E9-9AF4-9FFDDCC90610}" presName="parentText" presStyleLbl="node1" presStyleIdx="1" presStyleCnt="2">
        <dgm:presLayoutVars>
          <dgm:chMax val="0"/>
          <dgm:bulletEnabled val="1"/>
        </dgm:presLayoutVars>
      </dgm:prSet>
      <dgm:spPr/>
    </dgm:pt>
    <dgm:pt modelId="{A49A496D-1E4B-409A-B120-A220D11435BA}" type="pres">
      <dgm:prSet presAssocID="{5A1418B5-329A-44E9-9AF4-9FFDDCC90610}" presName="negativeSpace" presStyleCnt="0"/>
      <dgm:spPr/>
    </dgm:pt>
    <dgm:pt modelId="{F55F4B13-F5BA-4513-92D5-DA0B37E80804}" type="pres">
      <dgm:prSet presAssocID="{5A1418B5-329A-44E9-9AF4-9FFDDCC90610}" presName="childText" presStyleLbl="conFgAcc1" presStyleIdx="1" presStyleCnt="2">
        <dgm:presLayoutVars>
          <dgm:bulletEnabled val="1"/>
        </dgm:presLayoutVars>
      </dgm:prSet>
      <dgm:spPr/>
    </dgm:pt>
  </dgm:ptLst>
  <dgm:cxnLst>
    <dgm:cxn modelId="{1D2DAE0C-DCCD-4B9F-B5DA-4C70FBFB8581}" srcId="{1B46824E-BBC6-486D-AE52-0CE15802FD87}" destId="{CFBE56D1-3D5B-4AAA-BAFC-73D679C33B38}" srcOrd="1" destOrd="0" parTransId="{B4FD5688-1A2C-4B0E-A39B-F882B3E37D3D}" sibTransId="{E3A29CC9-99DF-4535-A1D6-69F15400E88F}"/>
    <dgm:cxn modelId="{5D108B16-60CB-492A-A11F-D7C98AB299E3}" type="presOf" srcId="{83FEA639-144C-47B6-89AA-7C2EBCAE1F89}" destId="{F55F4B13-F5BA-4513-92D5-DA0B37E80804}" srcOrd="0" destOrd="1" presId="urn:microsoft.com/office/officeart/2005/8/layout/list1"/>
    <dgm:cxn modelId="{9F4DC025-D349-49E0-A7F3-E9574FAADB44}" type="presOf" srcId="{313291FD-7A56-433E-9DDD-419C4AF47E33}" destId="{F55F4B13-F5BA-4513-92D5-DA0B37E80804}" srcOrd="0" destOrd="3" presId="urn:microsoft.com/office/officeart/2005/8/layout/list1"/>
    <dgm:cxn modelId="{213A902F-EBFA-439C-A4C8-6BE5A94951DD}" srcId="{1B46824E-BBC6-486D-AE52-0CE15802FD87}" destId="{A42A8845-1003-4044-B552-D6A4EB23DC4D}" srcOrd="0" destOrd="0" parTransId="{2B275823-A70B-43CE-B402-9AEFAD927DD1}" sibTransId="{0F4A6E57-D360-4A02-A747-F7F68F044674}"/>
    <dgm:cxn modelId="{6E5C4A37-FB63-4E5A-B506-F6B7AC651A1A}" type="presOf" srcId="{5A1418B5-329A-44E9-9AF4-9FFDDCC90610}" destId="{31AAA5F8-0CEF-489B-B806-81C5DBFF32F0}" srcOrd="0" destOrd="0" presId="urn:microsoft.com/office/officeart/2005/8/layout/list1"/>
    <dgm:cxn modelId="{3BE42644-F03F-425D-8875-3BC919E79742}" type="presOf" srcId="{AD3765CD-DA06-402F-89C9-C747DABC9F0D}" destId="{FC39BCF6-C52A-41C7-B2FB-17EEB44274C3}" srcOrd="0" destOrd="0" presId="urn:microsoft.com/office/officeart/2005/8/layout/list1"/>
    <dgm:cxn modelId="{6A0AF968-0F06-4949-8385-265C8B30B219}" type="presOf" srcId="{1B46824E-BBC6-486D-AE52-0CE15802FD87}" destId="{0A24CE06-31F8-4E62-B5DD-9A8741B973B6}" srcOrd="1" destOrd="0" presId="urn:microsoft.com/office/officeart/2005/8/layout/list1"/>
    <dgm:cxn modelId="{F5A73C4E-B55C-43A0-8EAE-E20B65478250}" type="presOf" srcId="{1B46824E-BBC6-486D-AE52-0CE15802FD87}" destId="{C8036AA1-6345-442B-98CB-6BDBF7F3D7CF}" srcOrd="0" destOrd="0" presId="urn:microsoft.com/office/officeart/2005/8/layout/list1"/>
    <dgm:cxn modelId="{C686EE53-E673-4372-989E-6D8BA21A2A49}" srcId="{5A1418B5-329A-44E9-9AF4-9FFDDCC90610}" destId="{83FEA639-144C-47B6-89AA-7C2EBCAE1F89}" srcOrd="1" destOrd="0" parTransId="{4BD14ED9-0567-4131-89F6-08CE87C1DDDA}" sibTransId="{83BBA59F-9E84-4B58-BAE2-F316AC0AC336}"/>
    <dgm:cxn modelId="{2A5B3F87-C57C-4C96-9B4F-D77E3C1972A9}" type="presOf" srcId="{A42A8845-1003-4044-B552-D6A4EB23DC4D}" destId="{5D3CD8E3-6B6F-41CD-9393-58624B4E3FF7}" srcOrd="0" destOrd="0" presId="urn:microsoft.com/office/officeart/2005/8/layout/list1"/>
    <dgm:cxn modelId="{C5FD7F88-07BE-4C1B-8F19-AFD0533624D8}" srcId="{5A1418B5-329A-44E9-9AF4-9FFDDCC90610}" destId="{C16FB2C7-A4CD-4EE3-82DF-69A8258E1DFE}" srcOrd="0" destOrd="0" parTransId="{15F21EE2-6AD7-4DB7-A7A5-4E0AB4847B96}" sibTransId="{91A90CB0-603A-4185-8225-74EE661DD172}"/>
    <dgm:cxn modelId="{AD5454A6-6B58-44C0-8EB6-FA75459FEEA8}" srcId="{AD3765CD-DA06-402F-89C9-C747DABC9F0D}" destId="{5A1418B5-329A-44E9-9AF4-9FFDDCC90610}" srcOrd="1" destOrd="0" parTransId="{458B546B-F9EE-4723-9006-E1CF01F729E7}" sibTransId="{DEA259CD-527B-42CA-93FA-568AA834CB94}"/>
    <dgm:cxn modelId="{B8418FB1-D544-476B-9DD4-ADC0779BE1D4}" srcId="{0794B5B1-7102-43D9-90F0-0BCC30225B4B}" destId="{313291FD-7A56-433E-9DDD-419C4AF47E33}" srcOrd="0" destOrd="0" parTransId="{D93135C4-BE03-4188-8448-8BF728E549FA}" sibTransId="{69C541D0-62E3-42FF-B2FC-C09AC1525240}"/>
    <dgm:cxn modelId="{72627CB2-AEEE-48AB-9BCB-5C063F335192}" srcId="{5A1418B5-329A-44E9-9AF4-9FFDDCC90610}" destId="{0794B5B1-7102-43D9-90F0-0BCC30225B4B}" srcOrd="2" destOrd="0" parTransId="{89977820-1DBE-48B9-9581-9DC870A181C9}" sibTransId="{C147A81B-1C67-40AF-86B6-84E30D4FD59C}"/>
    <dgm:cxn modelId="{9688A3C4-ACB3-4370-B54B-7B69A01221C3}" type="presOf" srcId="{0794B5B1-7102-43D9-90F0-0BCC30225B4B}" destId="{F55F4B13-F5BA-4513-92D5-DA0B37E80804}" srcOrd="0" destOrd="2" presId="urn:microsoft.com/office/officeart/2005/8/layout/list1"/>
    <dgm:cxn modelId="{145CE9C7-68A0-494A-A0AF-EA4A828C5556}" type="presOf" srcId="{C16FB2C7-A4CD-4EE3-82DF-69A8258E1DFE}" destId="{F55F4B13-F5BA-4513-92D5-DA0B37E80804}" srcOrd="0" destOrd="0" presId="urn:microsoft.com/office/officeart/2005/8/layout/list1"/>
    <dgm:cxn modelId="{4618A6DB-9C38-4E0B-B5EA-8BEFE74C25C2}" type="presOf" srcId="{5A1418B5-329A-44E9-9AF4-9FFDDCC90610}" destId="{B55024D3-1D04-4D0F-92D2-B6D520AB596A}" srcOrd="1" destOrd="0" presId="urn:microsoft.com/office/officeart/2005/8/layout/list1"/>
    <dgm:cxn modelId="{4CFD27E2-3308-4B51-A913-9E0F466CCC15}" srcId="{AD3765CD-DA06-402F-89C9-C747DABC9F0D}" destId="{1B46824E-BBC6-486D-AE52-0CE15802FD87}" srcOrd="0" destOrd="0" parTransId="{4C35F24A-D07D-44B2-8710-E18302B6A161}" sibTransId="{C31C16C0-CCAA-45F0-9807-9D88359A86A9}"/>
    <dgm:cxn modelId="{2B780FEB-F79F-4289-A807-67B4C3DDBD50}" type="presOf" srcId="{CFBE56D1-3D5B-4AAA-BAFC-73D679C33B38}" destId="{5D3CD8E3-6B6F-41CD-9393-58624B4E3FF7}" srcOrd="0" destOrd="1" presId="urn:microsoft.com/office/officeart/2005/8/layout/list1"/>
    <dgm:cxn modelId="{B28BB117-DD20-4A3A-9E4D-75183524D43F}" type="presParOf" srcId="{FC39BCF6-C52A-41C7-B2FB-17EEB44274C3}" destId="{7CD20DBF-69FF-4B49-853E-2F597A854308}" srcOrd="0" destOrd="0" presId="urn:microsoft.com/office/officeart/2005/8/layout/list1"/>
    <dgm:cxn modelId="{38E18AB2-D2C6-450A-86BD-1E23C55F6A2F}" type="presParOf" srcId="{7CD20DBF-69FF-4B49-853E-2F597A854308}" destId="{C8036AA1-6345-442B-98CB-6BDBF7F3D7CF}" srcOrd="0" destOrd="0" presId="urn:microsoft.com/office/officeart/2005/8/layout/list1"/>
    <dgm:cxn modelId="{EBA48811-1EFB-4BFD-A750-A366F5DF670A}" type="presParOf" srcId="{7CD20DBF-69FF-4B49-853E-2F597A854308}" destId="{0A24CE06-31F8-4E62-B5DD-9A8741B973B6}" srcOrd="1" destOrd="0" presId="urn:microsoft.com/office/officeart/2005/8/layout/list1"/>
    <dgm:cxn modelId="{BD6A852B-BE67-4DA4-8653-FA9F527A30A9}" type="presParOf" srcId="{FC39BCF6-C52A-41C7-B2FB-17EEB44274C3}" destId="{97A06E78-40E9-4E4C-BA67-A4FD84945644}" srcOrd="1" destOrd="0" presId="urn:microsoft.com/office/officeart/2005/8/layout/list1"/>
    <dgm:cxn modelId="{41DEB754-C262-4F12-AD2A-673C87396B84}" type="presParOf" srcId="{FC39BCF6-C52A-41C7-B2FB-17EEB44274C3}" destId="{5D3CD8E3-6B6F-41CD-9393-58624B4E3FF7}" srcOrd="2" destOrd="0" presId="urn:microsoft.com/office/officeart/2005/8/layout/list1"/>
    <dgm:cxn modelId="{D247E67D-E844-4FDB-9C8C-6AC85F18FE7A}" type="presParOf" srcId="{FC39BCF6-C52A-41C7-B2FB-17EEB44274C3}" destId="{E91A3ED1-DC5A-498B-8D91-776147A1F591}" srcOrd="3" destOrd="0" presId="urn:microsoft.com/office/officeart/2005/8/layout/list1"/>
    <dgm:cxn modelId="{E04286DB-ED35-4AEB-B297-B362B48B03CB}" type="presParOf" srcId="{FC39BCF6-C52A-41C7-B2FB-17EEB44274C3}" destId="{171F05D2-FB58-4B27-8290-2EABAA68E2A5}" srcOrd="4" destOrd="0" presId="urn:microsoft.com/office/officeart/2005/8/layout/list1"/>
    <dgm:cxn modelId="{304B550B-8138-4F8B-BC7C-6F01C9A3E395}" type="presParOf" srcId="{171F05D2-FB58-4B27-8290-2EABAA68E2A5}" destId="{31AAA5F8-0CEF-489B-B806-81C5DBFF32F0}" srcOrd="0" destOrd="0" presId="urn:microsoft.com/office/officeart/2005/8/layout/list1"/>
    <dgm:cxn modelId="{3B8C2FC8-CBEE-4C71-9F90-2086DDBD7F60}" type="presParOf" srcId="{171F05D2-FB58-4B27-8290-2EABAA68E2A5}" destId="{B55024D3-1D04-4D0F-92D2-B6D520AB596A}" srcOrd="1" destOrd="0" presId="urn:microsoft.com/office/officeart/2005/8/layout/list1"/>
    <dgm:cxn modelId="{E1100F15-8010-4D6A-8D0E-F2FB092B518C}" type="presParOf" srcId="{FC39BCF6-C52A-41C7-B2FB-17EEB44274C3}" destId="{A49A496D-1E4B-409A-B120-A220D11435BA}" srcOrd="5" destOrd="0" presId="urn:microsoft.com/office/officeart/2005/8/layout/list1"/>
    <dgm:cxn modelId="{169D505F-A954-49CF-9C1B-3EBA2E433695}" type="presParOf" srcId="{FC39BCF6-C52A-41C7-B2FB-17EEB44274C3}" destId="{F55F4B13-F5BA-4513-92D5-DA0B37E8080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81FC-F97C-46FD-97AA-4683990DB94D}">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C53A58-02AF-471C-927C-DFF5C42A2E89}">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Python Jenkins is a </a:t>
          </a:r>
          <a:r>
            <a:rPr lang="en-US" sz="2700" b="1" kern="1200" dirty="0"/>
            <a:t>python wrapper </a:t>
          </a:r>
          <a:r>
            <a:rPr lang="en-US" sz="2700" kern="1200" dirty="0"/>
            <a:t>for the </a:t>
          </a:r>
          <a:r>
            <a:rPr lang="en-US" sz="2700" kern="1200" dirty="0">
              <a:hlinkClick xmlns:r="http://schemas.openxmlformats.org/officeDocument/2006/relationships" r:id="rId1"/>
            </a:rPr>
            <a:t>Jenkins</a:t>
          </a:r>
          <a:r>
            <a:rPr lang="en-US" sz="2700" kern="1200" dirty="0"/>
            <a:t> REST API which aims to provide a more </a:t>
          </a:r>
          <a:r>
            <a:rPr lang="en-US" sz="2700" b="1" kern="1200" dirty="0"/>
            <a:t>conventionally pythonic way </a:t>
          </a:r>
          <a:r>
            <a:rPr lang="en-US" sz="2700" kern="1200" dirty="0"/>
            <a:t>of controlling a Jenkins server. It provides a higher-level API containing a number of convenience functions.</a:t>
          </a:r>
        </a:p>
      </dsp:txBody>
      <dsp:txXfrm>
        <a:off x="0" y="0"/>
        <a:ext cx="6492875" cy="2552700"/>
      </dsp:txXfrm>
    </dsp:sp>
    <dsp:sp modelId="{2394311A-8184-4031-831F-DA6F94D37BE7}">
      <dsp:nvSpPr>
        <dsp:cNvPr id="0" name=""/>
        <dsp:cNvSpPr/>
      </dsp:nvSpPr>
      <dsp:spPr>
        <a:xfrm>
          <a:off x="0" y="255270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0E63C7-F8CE-4EE9-917B-2E6803EC5488}">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In terms of abstraction, we will see that instead of dealing with </a:t>
          </a:r>
          <a:r>
            <a:rPr lang="en-US" sz="2700" b="1" kern="1200" dirty="0"/>
            <a:t>json objects and http requests</a:t>
          </a:r>
          <a:r>
            <a:rPr lang="en-US" sz="2700" kern="1200" dirty="0"/>
            <a:t>, we will deal with </a:t>
          </a:r>
          <a:r>
            <a:rPr lang="en-US" sz="2700" b="1" kern="1200" dirty="0"/>
            <a:t>python objects </a:t>
          </a:r>
          <a:r>
            <a:rPr lang="en-US" sz="2700" kern="1200" dirty="0"/>
            <a:t>to interact with Jenkins</a:t>
          </a:r>
        </a:p>
      </dsp:txBody>
      <dsp:txXfrm>
        <a:off x="0" y="2552700"/>
        <a:ext cx="6492875" cy="255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CD8E3-6B6F-41CD-9393-58624B4E3FF7}">
      <dsp:nvSpPr>
        <dsp:cNvPr id="0" name=""/>
        <dsp:cNvSpPr/>
      </dsp:nvSpPr>
      <dsp:spPr>
        <a:xfrm>
          <a:off x="0" y="573913"/>
          <a:ext cx="6513603" cy="2028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5528" tIns="583184" rIns="505528"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Test your application with every change</a:t>
          </a:r>
        </a:p>
        <a:p>
          <a:pPr marL="285750" lvl="1" indent="-285750" algn="l" defTabSz="1244600">
            <a:lnSpc>
              <a:spcPct val="90000"/>
            </a:lnSpc>
            <a:spcBef>
              <a:spcPct val="0"/>
            </a:spcBef>
            <a:spcAft>
              <a:spcPct val="15000"/>
            </a:spcAft>
            <a:buChar char="•"/>
          </a:pPr>
          <a:r>
            <a:rPr lang="en-US" sz="2800" kern="1200"/>
            <a:t>Detect failures as the arise </a:t>
          </a:r>
        </a:p>
      </dsp:txBody>
      <dsp:txXfrm>
        <a:off x="0" y="573913"/>
        <a:ext cx="6513603" cy="2028600"/>
      </dsp:txXfrm>
    </dsp:sp>
    <dsp:sp modelId="{0A24CE06-31F8-4E62-B5DD-9A8741B973B6}">
      <dsp:nvSpPr>
        <dsp:cNvPr id="0" name=""/>
        <dsp:cNvSpPr/>
      </dsp:nvSpPr>
      <dsp:spPr>
        <a:xfrm>
          <a:off x="325680" y="160632"/>
          <a:ext cx="4559522" cy="8265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44600">
            <a:lnSpc>
              <a:spcPct val="90000"/>
            </a:lnSpc>
            <a:spcBef>
              <a:spcPct val="0"/>
            </a:spcBef>
            <a:spcAft>
              <a:spcPct val="35000"/>
            </a:spcAft>
            <a:buNone/>
          </a:pPr>
          <a:r>
            <a:rPr lang="en-US" sz="2800" kern="1200"/>
            <a:t>Continuous Integration:</a:t>
          </a:r>
        </a:p>
      </dsp:txBody>
      <dsp:txXfrm>
        <a:off x="366029" y="200981"/>
        <a:ext cx="4478824" cy="745862"/>
      </dsp:txXfrm>
    </dsp:sp>
    <dsp:sp modelId="{F55F4B13-F5BA-4513-92D5-DA0B37E80804}">
      <dsp:nvSpPr>
        <dsp:cNvPr id="0" name=""/>
        <dsp:cNvSpPr/>
      </dsp:nvSpPr>
      <dsp:spPr>
        <a:xfrm>
          <a:off x="0" y="3166993"/>
          <a:ext cx="6513603" cy="25578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05528" tIns="583184" rIns="505528"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Automate deployments</a:t>
          </a:r>
        </a:p>
        <a:p>
          <a:pPr marL="285750" lvl="1" indent="-285750" algn="l" defTabSz="1244600">
            <a:lnSpc>
              <a:spcPct val="90000"/>
            </a:lnSpc>
            <a:spcBef>
              <a:spcPct val="0"/>
            </a:spcBef>
            <a:spcAft>
              <a:spcPct val="15000"/>
            </a:spcAft>
            <a:buChar char="•"/>
          </a:pPr>
          <a:r>
            <a:rPr lang="en-US" sz="2800" kern="1200"/>
            <a:t>Limit risk of human error</a:t>
          </a:r>
        </a:p>
        <a:p>
          <a:pPr marL="285750" lvl="1" indent="-285750" algn="l" defTabSz="1244600">
            <a:lnSpc>
              <a:spcPct val="90000"/>
            </a:lnSpc>
            <a:spcBef>
              <a:spcPct val="0"/>
            </a:spcBef>
            <a:spcAft>
              <a:spcPct val="15000"/>
            </a:spcAft>
            <a:buChar char="•"/>
          </a:pPr>
          <a:r>
            <a:rPr lang="en-US" sz="2800" kern="1200" dirty="0"/>
            <a:t>git commit -m “a commit message”</a:t>
          </a:r>
        </a:p>
        <a:p>
          <a:pPr marL="571500" lvl="2" indent="-285750" algn="l" defTabSz="1244600">
            <a:lnSpc>
              <a:spcPct val="90000"/>
            </a:lnSpc>
            <a:spcBef>
              <a:spcPct val="0"/>
            </a:spcBef>
            <a:spcAft>
              <a:spcPct val="15000"/>
            </a:spcAft>
            <a:buChar char="•"/>
          </a:pPr>
          <a:r>
            <a:rPr lang="en-US" sz="2800" kern="1200" dirty="0"/>
            <a:t>This should do everything </a:t>
          </a:r>
        </a:p>
      </dsp:txBody>
      <dsp:txXfrm>
        <a:off x="0" y="3166993"/>
        <a:ext cx="6513603" cy="2557800"/>
      </dsp:txXfrm>
    </dsp:sp>
    <dsp:sp modelId="{B55024D3-1D04-4D0F-92D2-B6D520AB596A}">
      <dsp:nvSpPr>
        <dsp:cNvPr id="0" name=""/>
        <dsp:cNvSpPr/>
      </dsp:nvSpPr>
      <dsp:spPr>
        <a:xfrm>
          <a:off x="325680" y="2753713"/>
          <a:ext cx="4559522" cy="8265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44600">
            <a:lnSpc>
              <a:spcPct val="90000"/>
            </a:lnSpc>
            <a:spcBef>
              <a:spcPct val="0"/>
            </a:spcBef>
            <a:spcAft>
              <a:spcPct val="35000"/>
            </a:spcAft>
            <a:buNone/>
          </a:pPr>
          <a:r>
            <a:rPr lang="en-US" sz="2800" kern="1200"/>
            <a:t>Continuous Deployment</a:t>
          </a:r>
        </a:p>
      </dsp:txBody>
      <dsp:txXfrm>
        <a:off x="366029" y="2794062"/>
        <a:ext cx="4478824" cy="745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A6F67-A921-4347-99FF-98AAC2C5B4F5}" type="datetimeFigureOut">
              <a:rPr lang="en-US" smtClean="0"/>
              <a:t>3/20/2019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7E75D-98AE-4064-9927-4E251EF479B3}" type="slidenum">
              <a:rPr lang="en-US" smtClean="0"/>
              <a:t>‹#›</a:t>
            </a:fld>
            <a:endParaRPr lang="en-US"/>
          </a:p>
        </p:txBody>
      </p:sp>
    </p:spTree>
    <p:extLst>
      <p:ext uri="{BB962C8B-B14F-4D97-AF65-F5344CB8AC3E}">
        <p14:creationId xmlns:p14="http://schemas.microsoft.com/office/powerpoint/2010/main" val="2023791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https://python-jenkins.readthedocs.io/en/latest/</a:t>
            </a:r>
          </a:p>
        </p:txBody>
      </p:sp>
      <p:sp>
        <p:nvSpPr>
          <p:cNvPr id="4" name="Slide Number Placeholder 3"/>
          <p:cNvSpPr>
            <a:spLocks noGrp="1"/>
          </p:cNvSpPr>
          <p:nvPr>
            <p:ph type="sldNum" sz="quarter" idx="5"/>
          </p:nvPr>
        </p:nvSpPr>
        <p:spPr/>
        <p:txBody>
          <a:bodyPr/>
          <a:lstStyle/>
          <a:p>
            <a:fld id="{C047E75D-98AE-4064-9927-4E251EF479B3}" type="slidenum">
              <a:rPr lang="en-US" smtClean="0"/>
              <a:t>2</a:t>
            </a:fld>
            <a:endParaRPr lang="en-US"/>
          </a:p>
        </p:txBody>
      </p:sp>
    </p:spTree>
    <p:extLst>
      <p:ext uri="{BB962C8B-B14F-4D97-AF65-F5344CB8AC3E}">
        <p14:creationId xmlns:p14="http://schemas.microsoft.com/office/powerpoint/2010/main" val="3966495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25</a:t>
            </a:fld>
            <a:endParaRPr lang="en-US"/>
          </a:p>
        </p:txBody>
      </p:sp>
    </p:spTree>
    <p:extLst>
      <p:ext uri="{BB962C8B-B14F-4D97-AF65-F5344CB8AC3E}">
        <p14:creationId xmlns:p14="http://schemas.microsoft.com/office/powerpoint/2010/main" val="1569170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PYTHONPATH=''</a:t>
            </a:r>
          </a:p>
          <a:p>
            <a:r>
              <a:rPr lang="en-US" dirty="0" err="1"/>
              <a:t>nosetests</a:t>
            </a:r>
            <a:r>
              <a:rPr lang="en-US" dirty="0"/>
              <a:t> --with-</a:t>
            </a:r>
            <a:r>
              <a:rPr lang="en-US" dirty="0" err="1"/>
              <a:t>xunit</a:t>
            </a:r>
            <a:r>
              <a:rPr lang="en-US" dirty="0"/>
              <a:t> --all-modules --traverse-namespace --with-coverage --cover-package=project1 --cover-inclusive</a:t>
            </a:r>
          </a:p>
          <a:p>
            <a:r>
              <a:rPr lang="en-US" dirty="0"/>
              <a:t>python -m coverage xml --include=project1*</a:t>
            </a:r>
          </a:p>
          <a:p>
            <a:r>
              <a:rPr lang="en-US" dirty="0" err="1"/>
              <a:t>pylint</a:t>
            </a:r>
            <a:r>
              <a:rPr lang="en-US" dirty="0"/>
              <a:t> -f </a:t>
            </a:r>
            <a:r>
              <a:rPr lang="en-US" dirty="0" err="1"/>
              <a:t>parseable</a:t>
            </a:r>
            <a:r>
              <a:rPr lang="en-US" dirty="0"/>
              <a:t> -d I0011,R0801 project1 | tee </a:t>
            </a:r>
            <a:r>
              <a:rPr lang="en-US" dirty="0" err="1"/>
              <a:t>pylint.out</a:t>
            </a:r>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26</a:t>
            </a:fld>
            <a:endParaRPr lang="en-US"/>
          </a:p>
        </p:txBody>
      </p:sp>
    </p:spTree>
    <p:extLst>
      <p:ext uri="{BB962C8B-B14F-4D97-AF65-F5344CB8AC3E}">
        <p14:creationId xmlns:p14="http://schemas.microsoft.com/office/powerpoint/2010/main" val="122570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top graph represent the </a:t>
            </a:r>
            <a:r>
              <a:rPr lang="en-US" dirty="0" err="1"/>
              <a:t>pylint</a:t>
            </a:r>
            <a:r>
              <a:rPr lang="en-US" dirty="0"/>
              <a:t> error count.</a:t>
            </a:r>
          </a:p>
          <a:p>
            <a:r>
              <a:rPr lang="en-US" dirty="0"/>
              <a:t>The Test Results Trend shows the trend of the build status. </a:t>
            </a:r>
          </a:p>
          <a:p>
            <a:r>
              <a:rPr lang="en-US" dirty="0"/>
              <a:t>Code coverage shows us what percent of our functions have tests</a:t>
            </a:r>
          </a:p>
        </p:txBody>
      </p:sp>
      <p:sp>
        <p:nvSpPr>
          <p:cNvPr id="4" name="Slide Number Placeholder 3"/>
          <p:cNvSpPr>
            <a:spLocks noGrp="1"/>
          </p:cNvSpPr>
          <p:nvPr>
            <p:ph type="sldNum" sz="quarter" idx="5"/>
          </p:nvPr>
        </p:nvSpPr>
        <p:spPr/>
        <p:txBody>
          <a:bodyPr/>
          <a:lstStyle/>
          <a:p>
            <a:fld id="{C047E75D-98AE-4064-9927-4E251EF479B3}" type="slidenum">
              <a:rPr lang="en-US" smtClean="0"/>
              <a:t>29</a:t>
            </a:fld>
            <a:endParaRPr lang="en-US"/>
          </a:p>
        </p:txBody>
      </p:sp>
    </p:spTree>
    <p:extLst>
      <p:ext uri="{BB962C8B-B14F-4D97-AF65-F5344CB8AC3E}">
        <p14:creationId xmlns:p14="http://schemas.microsoft.com/office/powerpoint/2010/main" val="824532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32</a:t>
            </a:fld>
            <a:endParaRPr lang="en-US"/>
          </a:p>
        </p:txBody>
      </p:sp>
    </p:spTree>
    <p:extLst>
      <p:ext uri="{BB962C8B-B14F-4D97-AF65-F5344CB8AC3E}">
        <p14:creationId xmlns:p14="http://schemas.microsoft.com/office/powerpoint/2010/main" val="166890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33</a:t>
            </a:fld>
            <a:endParaRPr lang="en-US"/>
          </a:p>
        </p:txBody>
      </p:sp>
    </p:spTree>
    <p:extLst>
      <p:ext uri="{BB962C8B-B14F-4D97-AF65-F5344CB8AC3E}">
        <p14:creationId xmlns:p14="http://schemas.microsoft.com/office/powerpoint/2010/main" val="25102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34</a:t>
            </a:fld>
            <a:endParaRPr lang="en-US"/>
          </a:p>
        </p:txBody>
      </p:sp>
    </p:spTree>
    <p:extLst>
      <p:ext uri="{BB962C8B-B14F-4D97-AF65-F5344CB8AC3E}">
        <p14:creationId xmlns:p14="http://schemas.microsoft.com/office/powerpoint/2010/main" val="225689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35</a:t>
            </a:fld>
            <a:endParaRPr lang="en-US"/>
          </a:p>
        </p:txBody>
      </p:sp>
    </p:spTree>
    <p:extLst>
      <p:ext uri="{BB962C8B-B14F-4D97-AF65-F5344CB8AC3E}">
        <p14:creationId xmlns:p14="http://schemas.microsoft.com/office/powerpoint/2010/main" val="304575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36</a:t>
            </a:fld>
            <a:endParaRPr lang="en-US"/>
          </a:p>
        </p:txBody>
      </p:sp>
    </p:spTree>
    <p:extLst>
      <p:ext uri="{BB962C8B-B14F-4D97-AF65-F5344CB8AC3E}">
        <p14:creationId xmlns:p14="http://schemas.microsoft.com/office/powerpoint/2010/main" val="2979223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37</a:t>
            </a:fld>
            <a:endParaRPr lang="en-US"/>
          </a:p>
        </p:txBody>
      </p:sp>
    </p:spTree>
    <p:extLst>
      <p:ext uri="{BB962C8B-B14F-4D97-AF65-F5344CB8AC3E}">
        <p14:creationId xmlns:p14="http://schemas.microsoft.com/office/powerpoint/2010/main" val="397088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practices intended to reduce the time between committing a change to a system and the change being placed into normal production, while ensuring high quality”</a:t>
            </a:r>
          </a:p>
        </p:txBody>
      </p:sp>
      <p:sp>
        <p:nvSpPr>
          <p:cNvPr id="4" name="Slide Number Placeholder 3"/>
          <p:cNvSpPr>
            <a:spLocks noGrp="1"/>
          </p:cNvSpPr>
          <p:nvPr>
            <p:ph type="sldNum" sz="quarter" idx="5"/>
          </p:nvPr>
        </p:nvSpPr>
        <p:spPr/>
        <p:txBody>
          <a:bodyPr/>
          <a:lstStyle/>
          <a:p>
            <a:fld id="{C047E75D-98AE-4064-9927-4E251EF479B3}" type="slidenum">
              <a:rPr lang="en-US" smtClean="0"/>
              <a:t>4</a:t>
            </a:fld>
            <a:endParaRPr lang="en-US"/>
          </a:p>
        </p:txBody>
      </p:sp>
    </p:spTree>
    <p:extLst>
      <p:ext uri="{BB962C8B-B14F-4D97-AF65-F5344CB8AC3E}">
        <p14:creationId xmlns:p14="http://schemas.microsoft.com/office/powerpoint/2010/main" val="241642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Jenkins falls under release but it’s use also falls under testing.  However, that’s not to say that Jenkins it’s restricted to what’s on this diagram. There are several applications from Jenkins and it’s extendable with other programs. For instance, Jenkins can call make to building or can have webhooks to build when one commits.</a:t>
            </a:r>
          </a:p>
        </p:txBody>
      </p:sp>
      <p:sp>
        <p:nvSpPr>
          <p:cNvPr id="4" name="Slide Number Placeholder 3"/>
          <p:cNvSpPr>
            <a:spLocks noGrp="1"/>
          </p:cNvSpPr>
          <p:nvPr>
            <p:ph type="sldNum" sz="quarter" idx="5"/>
          </p:nvPr>
        </p:nvSpPr>
        <p:spPr/>
        <p:txBody>
          <a:bodyPr/>
          <a:lstStyle/>
          <a:p>
            <a:fld id="{C047E75D-98AE-4064-9927-4E251EF479B3}" type="slidenum">
              <a:rPr lang="en-US" smtClean="0"/>
              <a:t>5</a:t>
            </a:fld>
            <a:endParaRPr lang="en-US"/>
          </a:p>
        </p:txBody>
      </p:sp>
    </p:spTree>
    <p:extLst>
      <p:ext uri="{BB962C8B-B14F-4D97-AF65-F5344CB8AC3E}">
        <p14:creationId xmlns:p14="http://schemas.microsoft.com/office/powerpoint/2010/main" val="107245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https://www.youtube.com/watch?v=WWcijE7ifcA</a:t>
            </a:r>
          </a:p>
        </p:txBody>
      </p:sp>
      <p:sp>
        <p:nvSpPr>
          <p:cNvPr id="4" name="Slide Number Placeholder 3"/>
          <p:cNvSpPr>
            <a:spLocks noGrp="1"/>
          </p:cNvSpPr>
          <p:nvPr>
            <p:ph type="sldNum" sz="quarter" idx="5"/>
          </p:nvPr>
        </p:nvSpPr>
        <p:spPr/>
        <p:txBody>
          <a:bodyPr/>
          <a:lstStyle/>
          <a:p>
            <a:fld id="{C047E75D-98AE-4064-9927-4E251EF479B3}" type="slidenum">
              <a:rPr lang="en-US" smtClean="0"/>
              <a:t>8</a:t>
            </a:fld>
            <a:endParaRPr lang="en-US"/>
          </a:p>
        </p:txBody>
      </p:sp>
    </p:spTree>
    <p:extLst>
      <p:ext uri="{BB962C8B-B14F-4D97-AF65-F5344CB8AC3E}">
        <p14:creationId xmlns:p14="http://schemas.microsoft.com/office/powerpoint/2010/main" val="375508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https://jenkins.io/doc/book/glossary/</a:t>
            </a:r>
          </a:p>
        </p:txBody>
      </p:sp>
      <p:sp>
        <p:nvSpPr>
          <p:cNvPr id="4" name="Slide Number Placeholder 3"/>
          <p:cNvSpPr>
            <a:spLocks noGrp="1"/>
          </p:cNvSpPr>
          <p:nvPr>
            <p:ph type="sldNum" sz="quarter" idx="5"/>
          </p:nvPr>
        </p:nvSpPr>
        <p:spPr/>
        <p:txBody>
          <a:bodyPr/>
          <a:lstStyle/>
          <a:p>
            <a:fld id="{C047E75D-98AE-4064-9927-4E251EF479B3}" type="slidenum">
              <a:rPr lang="en-US" smtClean="0"/>
              <a:t>11</a:t>
            </a:fld>
            <a:endParaRPr lang="en-US"/>
          </a:p>
        </p:txBody>
      </p:sp>
    </p:spTree>
    <p:extLst>
      <p:ext uri="{BB962C8B-B14F-4D97-AF65-F5344CB8AC3E}">
        <p14:creationId xmlns:p14="http://schemas.microsoft.com/office/powerpoint/2010/main" val="278539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build 3 should be listed here but the screenshot was taken before build 3 was made</a:t>
            </a:r>
          </a:p>
          <a:p>
            <a:r>
              <a:rPr lang="en-US" dirty="0"/>
              <a:t>Blue indicates a successful build while red indicates failure</a:t>
            </a:r>
          </a:p>
        </p:txBody>
      </p:sp>
      <p:sp>
        <p:nvSpPr>
          <p:cNvPr id="4" name="Slide Number Placeholder 3"/>
          <p:cNvSpPr>
            <a:spLocks noGrp="1"/>
          </p:cNvSpPr>
          <p:nvPr>
            <p:ph type="sldNum" sz="quarter" idx="5"/>
          </p:nvPr>
        </p:nvSpPr>
        <p:spPr/>
        <p:txBody>
          <a:bodyPr/>
          <a:lstStyle/>
          <a:p>
            <a:fld id="{C047E75D-98AE-4064-9927-4E251EF479B3}" type="slidenum">
              <a:rPr lang="en-US" smtClean="0"/>
              <a:t>13</a:t>
            </a:fld>
            <a:endParaRPr lang="en-US"/>
          </a:p>
        </p:txBody>
      </p:sp>
    </p:spTree>
    <p:extLst>
      <p:ext uri="{BB962C8B-B14F-4D97-AF65-F5344CB8AC3E}">
        <p14:creationId xmlns:p14="http://schemas.microsoft.com/office/powerpoint/2010/main" val="265855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Jenkins likes to return </a:t>
            </a:r>
            <a:r>
              <a:rPr lang="en-US" dirty="0" err="1"/>
              <a:t>dicts</a:t>
            </a:r>
            <a:r>
              <a:rPr lang="en-US" dirty="0"/>
              <a:t>, I recommend using pout for pretty printing</a:t>
            </a:r>
          </a:p>
        </p:txBody>
      </p:sp>
      <p:sp>
        <p:nvSpPr>
          <p:cNvPr id="4" name="Slide Number Placeholder 3"/>
          <p:cNvSpPr>
            <a:spLocks noGrp="1"/>
          </p:cNvSpPr>
          <p:nvPr>
            <p:ph type="sldNum" sz="quarter" idx="5"/>
          </p:nvPr>
        </p:nvSpPr>
        <p:spPr/>
        <p:txBody>
          <a:bodyPr/>
          <a:lstStyle/>
          <a:p>
            <a:fld id="{C047E75D-98AE-4064-9927-4E251EF479B3}" type="slidenum">
              <a:rPr lang="en-US" smtClean="0"/>
              <a:t>18</a:t>
            </a:fld>
            <a:endParaRPr lang="en-US"/>
          </a:p>
        </p:txBody>
      </p:sp>
    </p:spTree>
    <p:extLst>
      <p:ext uri="{BB962C8B-B14F-4D97-AF65-F5344CB8AC3E}">
        <p14:creationId xmlns:p14="http://schemas.microsoft.com/office/powerpoint/2010/main" val="36328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19</a:t>
            </a:fld>
            <a:endParaRPr lang="en-US"/>
          </a:p>
        </p:txBody>
      </p:sp>
    </p:spTree>
    <p:extLst>
      <p:ext uri="{BB962C8B-B14F-4D97-AF65-F5344CB8AC3E}">
        <p14:creationId xmlns:p14="http://schemas.microsoft.com/office/powerpoint/2010/main" val="249548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7E75D-98AE-4064-9927-4E251EF479B3}" type="slidenum">
              <a:rPr lang="en-US" smtClean="0"/>
              <a:t>23</a:t>
            </a:fld>
            <a:endParaRPr lang="en-US"/>
          </a:p>
        </p:txBody>
      </p:sp>
    </p:spTree>
    <p:extLst>
      <p:ext uri="{BB962C8B-B14F-4D97-AF65-F5344CB8AC3E}">
        <p14:creationId xmlns:p14="http://schemas.microsoft.com/office/powerpoint/2010/main" val="373926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DF2E-0EF2-42C3-8A8E-0B767E88D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30FB1B-5359-42FE-AD4C-D71C503B8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DD9B37-03FC-48E9-9A2E-2A8D50158C61}"/>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5" name="Footer Placeholder 4">
            <a:extLst>
              <a:ext uri="{FF2B5EF4-FFF2-40B4-BE49-F238E27FC236}">
                <a16:creationId xmlns:a16="http://schemas.microsoft.com/office/drawing/2014/main" id="{C05AE4F5-44B0-45CA-8398-121C0F8F0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EFD30-D618-4B65-955F-5F1065B9A301}"/>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87244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8E62-1B06-4876-B5FF-D775337AC4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147B6B-2CA8-47A6-A126-159F96E9F0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69E40-AB24-402D-A6E4-D548782BC420}"/>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5" name="Footer Placeholder 4">
            <a:extLst>
              <a:ext uri="{FF2B5EF4-FFF2-40B4-BE49-F238E27FC236}">
                <a16:creationId xmlns:a16="http://schemas.microsoft.com/office/drawing/2014/main" id="{1D3FA9F3-9211-4206-97C1-3F3C27B0D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824A9-20CC-4278-B197-C6B1E1D9FF0A}"/>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1037847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4C304-7626-4928-BF12-46AA07EB54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98DE4-43A5-464C-AF95-AA4B14B3FA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3E5C2-AB90-479E-9E0C-E833E40A61A2}"/>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5" name="Footer Placeholder 4">
            <a:extLst>
              <a:ext uri="{FF2B5EF4-FFF2-40B4-BE49-F238E27FC236}">
                <a16:creationId xmlns:a16="http://schemas.microsoft.com/office/drawing/2014/main" id="{6AEAB983-A960-4BBB-86E6-779ACFB2B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5596E-E223-4591-9776-4F0BCABD3C4E}"/>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374987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04DB-5653-4FD5-B39D-CB8CC319F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FD97D-CDFB-4C25-98BB-F9F43ADD1F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8CB7A-540F-4FC3-ABF6-951B1AD72F37}"/>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5" name="Footer Placeholder 4">
            <a:extLst>
              <a:ext uri="{FF2B5EF4-FFF2-40B4-BE49-F238E27FC236}">
                <a16:creationId xmlns:a16="http://schemas.microsoft.com/office/drawing/2014/main" id="{1C4DE1D3-64B3-44D5-AB67-EE6ECC41A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1FE7F-BC64-4E97-AC7F-8E4ED6051030}"/>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149852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5ECF-C17B-4F83-A7E2-0E0BE5B79F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07181-4804-4806-BDD9-BE9DE93C5D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89E382-0223-4377-AF08-B5DF82646ECD}"/>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5" name="Footer Placeholder 4">
            <a:extLst>
              <a:ext uri="{FF2B5EF4-FFF2-40B4-BE49-F238E27FC236}">
                <a16:creationId xmlns:a16="http://schemas.microsoft.com/office/drawing/2014/main" id="{BD010DC5-37EE-4B7F-9E23-198C1990C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D2348-4BE0-43BB-884D-B24325F0B37B}"/>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382033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A057-BE6D-4C25-B5FC-18BF7745F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4E3B4-66C6-48B6-9009-A773F9880B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55FC50-BB56-4474-BA1D-70D43EE728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C22CBE-A097-4769-8CF0-3DEF5A04FA30}"/>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6" name="Footer Placeholder 5">
            <a:extLst>
              <a:ext uri="{FF2B5EF4-FFF2-40B4-BE49-F238E27FC236}">
                <a16:creationId xmlns:a16="http://schemas.microsoft.com/office/drawing/2014/main" id="{EC65FB35-A524-4B0B-88FC-759B5C763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FA819-3C7C-40E7-BAFA-0C75147B4347}"/>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25464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A07B1-580A-40B4-9A09-7E17DA9A9A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7A0C53-B376-42F0-A612-2C7E18E9E7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7362D5-D1F5-4339-B4F6-5D6CCE184A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878FE5-7251-45CE-9E42-24EAC1A69A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2E595F-A32C-446A-87D2-24CF769C5C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10A7E7-1619-4E9E-B800-94C38BC593A0}"/>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8" name="Footer Placeholder 7">
            <a:extLst>
              <a:ext uri="{FF2B5EF4-FFF2-40B4-BE49-F238E27FC236}">
                <a16:creationId xmlns:a16="http://schemas.microsoft.com/office/drawing/2014/main" id="{21A4DC0A-3E1D-4557-BF18-22FFF3F41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45374-CB97-4BDF-9BFB-7817A18853A8}"/>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81984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0BE7-3C73-4146-B029-5657D9BAC0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D5E33-510E-4096-985A-433FC27BE93E}"/>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4" name="Footer Placeholder 3">
            <a:extLst>
              <a:ext uri="{FF2B5EF4-FFF2-40B4-BE49-F238E27FC236}">
                <a16:creationId xmlns:a16="http://schemas.microsoft.com/office/drawing/2014/main" id="{7DB532C1-84FF-4EB1-AA0D-03EC716CCD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D6667-C1B6-4735-A3E9-36C27727BE56}"/>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90397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6671C-5170-4DCD-B6D3-9DAC69750322}"/>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3" name="Footer Placeholder 2">
            <a:extLst>
              <a:ext uri="{FF2B5EF4-FFF2-40B4-BE49-F238E27FC236}">
                <a16:creationId xmlns:a16="http://schemas.microsoft.com/office/drawing/2014/main" id="{EAE625BC-F39A-4F59-9332-6314F8C12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6FDB76-9597-4BF8-BCEC-897DE7D4344C}"/>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426189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104C8-6B0E-44CB-A5BB-A1B8A8823D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345889-202E-4D73-B1E9-87A54D24E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198438-6CA0-4D93-8C4D-FAC3B59C8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BE572E-E3AD-44D7-8962-33A1F858FA54}"/>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6" name="Footer Placeholder 5">
            <a:extLst>
              <a:ext uri="{FF2B5EF4-FFF2-40B4-BE49-F238E27FC236}">
                <a16:creationId xmlns:a16="http://schemas.microsoft.com/office/drawing/2014/main" id="{6D021630-1462-403E-B175-5F1945D87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3BF4B8-43BD-4897-85A9-3ED42D118D4E}"/>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84776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6F32-1F50-4F46-B221-CB12683EF3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DB6417-BD13-445E-8CD0-936396232B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234EB9-EE72-47FF-A728-688810B38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6E8A03-37B4-4791-83B7-9D897DB2AA48}"/>
              </a:ext>
            </a:extLst>
          </p:cNvPr>
          <p:cNvSpPr>
            <a:spLocks noGrp="1"/>
          </p:cNvSpPr>
          <p:nvPr>
            <p:ph type="dt" sz="half" idx="10"/>
          </p:nvPr>
        </p:nvSpPr>
        <p:spPr/>
        <p:txBody>
          <a:bodyPr/>
          <a:lstStyle/>
          <a:p>
            <a:fld id="{8DEDD91B-AFB0-4CC6-9F40-36A33DBFD7A5}" type="datetimeFigureOut">
              <a:rPr lang="en-US" smtClean="0"/>
              <a:t>3/20/2019</a:t>
            </a:fld>
            <a:endParaRPr lang="en-US"/>
          </a:p>
        </p:txBody>
      </p:sp>
      <p:sp>
        <p:nvSpPr>
          <p:cNvPr id="6" name="Footer Placeholder 5">
            <a:extLst>
              <a:ext uri="{FF2B5EF4-FFF2-40B4-BE49-F238E27FC236}">
                <a16:creationId xmlns:a16="http://schemas.microsoft.com/office/drawing/2014/main" id="{00C5ACB8-0884-4C1F-AF07-1A8EFFEDE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941A01-CAF5-466B-B95C-71953F865D34}"/>
              </a:ext>
            </a:extLst>
          </p:cNvPr>
          <p:cNvSpPr>
            <a:spLocks noGrp="1"/>
          </p:cNvSpPr>
          <p:nvPr>
            <p:ph type="sldNum" sz="quarter" idx="12"/>
          </p:nvPr>
        </p:nvSpPr>
        <p:spPr/>
        <p:txBody>
          <a:bodyPr/>
          <a:lstStyle/>
          <a:p>
            <a:fld id="{05970CC9-ABF2-4931-95BA-75F2ADF2E38C}" type="slidenum">
              <a:rPr lang="en-US" smtClean="0"/>
              <a:t>‹#›</a:t>
            </a:fld>
            <a:endParaRPr lang="en-US"/>
          </a:p>
        </p:txBody>
      </p:sp>
    </p:spTree>
    <p:extLst>
      <p:ext uri="{BB962C8B-B14F-4D97-AF65-F5344CB8AC3E}">
        <p14:creationId xmlns:p14="http://schemas.microsoft.com/office/powerpoint/2010/main" val="241998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F9022-83DB-447E-988D-FFEA5A37D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25FD3F-0BA3-45C0-AA34-9BF02747D0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E0F4C-06F1-4675-809B-F2586FF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DD91B-AFB0-4CC6-9F40-36A33DBFD7A5}" type="datetimeFigureOut">
              <a:rPr lang="en-US" smtClean="0"/>
              <a:t>3/20/2019</a:t>
            </a:fld>
            <a:endParaRPr lang="en-US"/>
          </a:p>
        </p:txBody>
      </p:sp>
      <p:sp>
        <p:nvSpPr>
          <p:cNvPr id="5" name="Footer Placeholder 4">
            <a:extLst>
              <a:ext uri="{FF2B5EF4-FFF2-40B4-BE49-F238E27FC236}">
                <a16:creationId xmlns:a16="http://schemas.microsoft.com/office/drawing/2014/main" id="{390A0275-2BCF-4F47-B448-0A3339CD9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EE846C-776B-4C3B-AEEF-A12086E5CA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70CC9-ABF2-4931-95BA-75F2ADF2E38C}" type="slidenum">
              <a:rPr lang="en-US" smtClean="0"/>
              <a:t>‹#›</a:t>
            </a:fld>
            <a:endParaRPr lang="en-US"/>
          </a:p>
        </p:txBody>
      </p:sp>
    </p:spTree>
    <p:extLst>
      <p:ext uri="{BB962C8B-B14F-4D97-AF65-F5344CB8AC3E}">
        <p14:creationId xmlns:p14="http://schemas.microsoft.com/office/powerpoint/2010/main" val="819865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44970-7E62-4B6C-9D91-9C299A66B194}"/>
              </a:ext>
            </a:extLst>
          </p:cNvPr>
          <p:cNvSpPr>
            <a:spLocks noGrp="1"/>
          </p:cNvSpPr>
          <p:nvPr>
            <p:ph type="ctrTitle"/>
          </p:nvPr>
        </p:nvSpPr>
        <p:spPr>
          <a:xfrm>
            <a:off x="838199" y="4525347"/>
            <a:ext cx="6801321" cy="1737360"/>
          </a:xfrm>
        </p:spPr>
        <p:txBody>
          <a:bodyPr anchor="ctr">
            <a:normAutofit fontScale="90000"/>
          </a:bodyPr>
          <a:lstStyle/>
          <a:p>
            <a:pPr algn="r"/>
            <a:r>
              <a:rPr lang="en-US" dirty="0"/>
              <a:t>Working with </a:t>
            </a:r>
            <a:br>
              <a:rPr lang="en-US" dirty="0"/>
            </a:br>
            <a:r>
              <a:rPr lang="en-US" dirty="0"/>
              <a:t>Python Jenkins</a:t>
            </a:r>
            <a:br>
              <a:rPr lang="en-US" dirty="0"/>
            </a:br>
            <a:endParaRPr lang="en-US" dirty="0"/>
          </a:p>
        </p:txBody>
      </p:sp>
      <p:sp>
        <p:nvSpPr>
          <p:cNvPr id="3" name="Subtitle 2">
            <a:extLst>
              <a:ext uri="{FF2B5EF4-FFF2-40B4-BE49-F238E27FC236}">
                <a16:creationId xmlns:a16="http://schemas.microsoft.com/office/drawing/2014/main" id="{EDD0EE4A-F48C-44A7-BFE3-ACDA3622D3E8}"/>
              </a:ext>
            </a:extLst>
          </p:cNvPr>
          <p:cNvSpPr>
            <a:spLocks noGrp="1"/>
          </p:cNvSpPr>
          <p:nvPr>
            <p:ph type="subTitle" idx="1"/>
          </p:nvPr>
        </p:nvSpPr>
        <p:spPr>
          <a:xfrm>
            <a:off x="7961258" y="4525347"/>
            <a:ext cx="3258675" cy="1737360"/>
          </a:xfrm>
        </p:spPr>
        <p:txBody>
          <a:bodyPr anchor="ctr">
            <a:normAutofit/>
          </a:bodyPr>
          <a:lstStyle/>
          <a:p>
            <a:pPr algn="l"/>
            <a:r>
              <a:rPr lang="en-US"/>
              <a:t>Javier Salas</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57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E410E9D-CBCE-4DB2-A50E-1BCA69A962F2}"/>
              </a:ext>
            </a:extLst>
          </p:cNvPr>
          <p:cNvSpPr>
            <a:spLocks noGrp="1"/>
          </p:cNvSpPr>
          <p:nvPr>
            <p:ph type="title"/>
          </p:nvPr>
        </p:nvSpPr>
        <p:spPr>
          <a:xfrm>
            <a:off x="640079" y="2053641"/>
            <a:ext cx="3669161" cy="2760098"/>
          </a:xfrm>
        </p:spPr>
        <p:txBody>
          <a:bodyPr>
            <a:normAutofit/>
          </a:bodyPr>
          <a:lstStyle/>
          <a:p>
            <a:r>
              <a:rPr lang="en-US">
                <a:solidFill>
                  <a:srgbClr val="FFFFFF"/>
                </a:solidFill>
              </a:rPr>
              <a:t>Starting Jenkins</a:t>
            </a:r>
          </a:p>
        </p:txBody>
      </p:sp>
      <p:sp>
        <p:nvSpPr>
          <p:cNvPr id="3" name="Content Placeholder 2">
            <a:extLst>
              <a:ext uri="{FF2B5EF4-FFF2-40B4-BE49-F238E27FC236}">
                <a16:creationId xmlns:a16="http://schemas.microsoft.com/office/drawing/2014/main" id="{771EE3C7-0C72-4716-96CE-012D89888015}"/>
              </a:ext>
            </a:extLst>
          </p:cNvPr>
          <p:cNvSpPr>
            <a:spLocks noGrp="1"/>
          </p:cNvSpPr>
          <p:nvPr>
            <p:ph idx="1"/>
          </p:nvPr>
        </p:nvSpPr>
        <p:spPr>
          <a:xfrm>
            <a:off x="6090574" y="801866"/>
            <a:ext cx="5306084" cy="5230634"/>
          </a:xfrm>
        </p:spPr>
        <p:txBody>
          <a:bodyPr anchor="ctr">
            <a:normAutofit lnSpcReduction="10000"/>
          </a:bodyPr>
          <a:lstStyle/>
          <a:p>
            <a:r>
              <a:rPr lang="en-US" sz="2400" dirty="0">
                <a:solidFill>
                  <a:srgbClr val="000000"/>
                </a:solidFill>
              </a:rPr>
              <a:t>Jenkins is a Java application (.war)</a:t>
            </a:r>
          </a:p>
          <a:p>
            <a:pPr lvl="1"/>
            <a:r>
              <a:rPr lang="en-US" sz="2000" dirty="0">
                <a:solidFill>
                  <a:srgbClr val="000000"/>
                </a:solidFill>
              </a:rPr>
              <a:t>java –jar </a:t>
            </a:r>
            <a:r>
              <a:rPr lang="en-US" sz="2000" dirty="0" err="1">
                <a:solidFill>
                  <a:srgbClr val="000000"/>
                </a:solidFill>
              </a:rPr>
              <a:t>Jenkins.war</a:t>
            </a:r>
            <a:endParaRPr lang="en-US" sz="2000" dirty="0">
              <a:solidFill>
                <a:srgbClr val="000000"/>
              </a:solidFill>
            </a:endParaRPr>
          </a:p>
          <a:p>
            <a:r>
              <a:rPr lang="en-US" sz="2400" dirty="0">
                <a:solidFill>
                  <a:srgbClr val="000000"/>
                </a:solidFill>
              </a:rPr>
              <a:t>Jenkins will begin a service that will let you connect to it via a web browser.</a:t>
            </a:r>
          </a:p>
          <a:p>
            <a:pPr lvl="1"/>
            <a:r>
              <a:rPr lang="en-US" dirty="0">
                <a:solidFill>
                  <a:srgbClr val="000000"/>
                </a:solidFill>
              </a:rPr>
              <a:t>In the real world, the UI doesn’t need to be used since it’s irrelevant to Jenkin’s job</a:t>
            </a:r>
          </a:p>
          <a:p>
            <a:pPr lvl="1"/>
            <a:r>
              <a:rPr lang="en-US" dirty="0">
                <a:solidFill>
                  <a:srgbClr val="000000"/>
                </a:solidFill>
              </a:rPr>
              <a:t>Along side a REST API, we also have a Jenkins client that can connect to the server which can send CLI commands.</a:t>
            </a:r>
          </a:p>
          <a:p>
            <a:pPr lvl="1"/>
            <a:r>
              <a:rPr lang="en-US" dirty="0">
                <a:solidFill>
                  <a:srgbClr val="000000"/>
                </a:solidFill>
              </a:rPr>
              <a:t>Default is localhost:8080 </a:t>
            </a:r>
          </a:p>
          <a:p>
            <a:r>
              <a:rPr lang="en-US" sz="2400" dirty="0">
                <a:solidFill>
                  <a:srgbClr val="000000"/>
                </a:solidFill>
              </a:rPr>
              <a:t>Out of the box, Jenkins is useless, we must configure it before we can do anything.</a:t>
            </a:r>
          </a:p>
        </p:txBody>
      </p:sp>
    </p:spTree>
    <p:extLst>
      <p:ext uri="{BB962C8B-B14F-4D97-AF65-F5344CB8AC3E}">
        <p14:creationId xmlns:p14="http://schemas.microsoft.com/office/powerpoint/2010/main" val="1865120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9FA49-5477-4C1B-935D-77BE4487940C}"/>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Jenkins Terminology </a:t>
            </a:r>
          </a:p>
        </p:txBody>
      </p:sp>
      <p:graphicFrame>
        <p:nvGraphicFramePr>
          <p:cNvPr id="4" name="Table 3">
            <a:extLst>
              <a:ext uri="{FF2B5EF4-FFF2-40B4-BE49-F238E27FC236}">
                <a16:creationId xmlns:a16="http://schemas.microsoft.com/office/drawing/2014/main" id="{CF97DBDF-5A1E-4E37-ABD6-8B78C0B0D5CB}"/>
              </a:ext>
            </a:extLst>
          </p:cNvPr>
          <p:cNvGraphicFramePr>
            <a:graphicFrameLocks noGrp="1"/>
          </p:cNvGraphicFramePr>
          <p:nvPr>
            <p:extLst>
              <p:ext uri="{D42A27DB-BD31-4B8C-83A1-F6EECF244321}">
                <p14:modId xmlns:p14="http://schemas.microsoft.com/office/powerpoint/2010/main" val="289253649"/>
              </p:ext>
            </p:extLst>
          </p:nvPr>
        </p:nvGraphicFramePr>
        <p:xfrm>
          <a:off x="643467" y="1910874"/>
          <a:ext cx="10905066" cy="3922910"/>
        </p:xfrm>
        <a:graphic>
          <a:graphicData uri="http://schemas.openxmlformats.org/drawingml/2006/table">
            <a:tbl>
              <a:tblPr firstRow="1" bandRow="1">
                <a:tableStyleId>{5C22544A-7EE6-4342-B048-85BDC9FD1C3A}</a:tableStyleId>
              </a:tblPr>
              <a:tblGrid>
                <a:gridCol w="2478903">
                  <a:extLst>
                    <a:ext uri="{9D8B030D-6E8A-4147-A177-3AD203B41FA5}">
                      <a16:colId xmlns:a16="http://schemas.microsoft.com/office/drawing/2014/main" val="724156170"/>
                    </a:ext>
                  </a:extLst>
                </a:gridCol>
                <a:gridCol w="8426163">
                  <a:extLst>
                    <a:ext uri="{9D8B030D-6E8A-4147-A177-3AD203B41FA5}">
                      <a16:colId xmlns:a16="http://schemas.microsoft.com/office/drawing/2014/main" val="1818098398"/>
                    </a:ext>
                  </a:extLst>
                </a:gridCol>
              </a:tblGrid>
              <a:tr h="591547">
                <a:tc>
                  <a:txBody>
                    <a:bodyPr/>
                    <a:lstStyle/>
                    <a:p>
                      <a:pPr algn="ctr">
                        <a:lnSpc>
                          <a:spcPct val="150000"/>
                        </a:lnSpc>
                      </a:pPr>
                      <a:r>
                        <a:rPr lang="en-US" sz="2300"/>
                        <a:t>Name</a:t>
                      </a:r>
                    </a:p>
                  </a:txBody>
                  <a:tcPr marL="86906" marR="86906" marT="43454" marB="43454"/>
                </a:tc>
                <a:tc>
                  <a:txBody>
                    <a:bodyPr/>
                    <a:lstStyle/>
                    <a:p>
                      <a:pPr algn="ctr">
                        <a:lnSpc>
                          <a:spcPct val="150000"/>
                        </a:lnSpc>
                      </a:pPr>
                      <a:r>
                        <a:rPr lang="en-US" sz="2300"/>
                        <a:t>Definition </a:t>
                      </a:r>
                    </a:p>
                  </a:txBody>
                  <a:tcPr marL="86906" marR="86906" marT="43454" marB="43454"/>
                </a:tc>
                <a:extLst>
                  <a:ext uri="{0D108BD9-81ED-4DB2-BD59-A6C34878D82A}">
                    <a16:rowId xmlns:a16="http://schemas.microsoft.com/office/drawing/2014/main" val="69408050"/>
                  </a:ext>
                </a:extLst>
              </a:tr>
              <a:tr h="383367">
                <a:tc>
                  <a:txBody>
                    <a:bodyPr/>
                    <a:lstStyle/>
                    <a:p>
                      <a:r>
                        <a:rPr lang="en-US" sz="1700"/>
                        <a:t>Job/Project</a:t>
                      </a:r>
                    </a:p>
                  </a:txBody>
                  <a:tcPr marL="86906" marR="86906" marT="43454" marB="43454"/>
                </a:tc>
                <a:tc>
                  <a:txBody>
                    <a:bodyPr/>
                    <a:lstStyle/>
                    <a:p>
                      <a:r>
                        <a:rPr lang="en-US" sz="1700"/>
                        <a:t>Refers to a runnable task that are controller / monitored by Jenkins</a:t>
                      </a:r>
                    </a:p>
                  </a:txBody>
                  <a:tcPr marL="86906" marR="86906" marT="43454" marB="43454"/>
                </a:tc>
                <a:extLst>
                  <a:ext uri="{0D108BD9-81ED-4DB2-BD59-A6C34878D82A}">
                    <a16:rowId xmlns:a16="http://schemas.microsoft.com/office/drawing/2014/main" val="4100967199"/>
                  </a:ext>
                </a:extLst>
              </a:tr>
              <a:tr h="383367">
                <a:tc>
                  <a:txBody>
                    <a:bodyPr/>
                    <a:lstStyle/>
                    <a:p>
                      <a:r>
                        <a:rPr lang="en-US" sz="1700"/>
                        <a:t>Build</a:t>
                      </a:r>
                    </a:p>
                  </a:txBody>
                  <a:tcPr marL="86906" marR="86906" marT="43454" marB="43454"/>
                </a:tc>
                <a:tc>
                  <a:txBody>
                    <a:bodyPr/>
                    <a:lstStyle/>
                    <a:p>
                      <a:r>
                        <a:rPr lang="en-US" sz="1700"/>
                        <a:t>Result of one run of a Project</a:t>
                      </a:r>
                    </a:p>
                  </a:txBody>
                  <a:tcPr marL="86906" marR="86906" marT="43454" marB="43454"/>
                </a:tc>
                <a:extLst>
                  <a:ext uri="{0D108BD9-81ED-4DB2-BD59-A6C34878D82A}">
                    <a16:rowId xmlns:a16="http://schemas.microsoft.com/office/drawing/2014/main" val="2510733382"/>
                  </a:ext>
                </a:extLst>
              </a:tr>
              <a:tr h="898948">
                <a:tc>
                  <a:txBody>
                    <a:bodyPr/>
                    <a:lstStyle/>
                    <a:p>
                      <a:r>
                        <a:rPr lang="en-US" sz="1700"/>
                        <a:t>Node/Slave</a:t>
                      </a:r>
                    </a:p>
                  </a:txBody>
                  <a:tcPr marL="86906" marR="86906" marT="43454" marB="43454"/>
                </a:tc>
                <a:tc>
                  <a:txBody>
                    <a:bodyPr/>
                    <a:lstStyle/>
                    <a:p>
                      <a:r>
                        <a:rPr lang="en-US" sz="1700"/>
                        <a:t>Slaves are computers that are set up to build projects for a master. Jenkins runs a separate program called “slave agent” on slaves. The term node is used to refer to all machines that are part of the Jenkins grid</a:t>
                      </a:r>
                    </a:p>
                  </a:txBody>
                  <a:tcPr marL="86906" marR="86906" marT="43454" marB="43454"/>
                </a:tc>
                <a:extLst>
                  <a:ext uri="{0D108BD9-81ED-4DB2-BD59-A6C34878D82A}">
                    <a16:rowId xmlns:a16="http://schemas.microsoft.com/office/drawing/2014/main" val="4201271597"/>
                  </a:ext>
                </a:extLst>
              </a:tr>
              <a:tr h="383367">
                <a:tc>
                  <a:txBody>
                    <a:bodyPr/>
                    <a:lstStyle/>
                    <a:p>
                      <a:r>
                        <a:rPr lang="en-US" sz="1700"/>
                        <a:t>Stable build</a:t>
                      </a:r>
                    </a:p>
                  </a:txBody>
                  <a:tcPr marL="86906" marR="86906" marT="43454" marB="43454"/>
                </a:tc>
                <a:tc>
                  <a:txBody>
                    <a:bodyPr/>
                    <a:lstStyle/>
                    <a:p>
                      <a:r>
                        <a:rPr lang="en-US" sz="1700"/>
                        <a:t>A build is stable if it was build successfully and no publisher reports it as unstable </a:t>
                      </a:r>
                    </a:p>
                  </a:txBody>
                  <a:tcPr marL="86906" marR="86906" marT="43454" marB="43454"/>
                </a:tc>
                <a:extLst>
                  <a:ext uri="{0D108BD9-81ED-4DB2-BD59-A6C34878D82A}">
                    <a16:rowId xmlns:a16="http://schemas.microsoft.com/office/drawing/2014/main" val="2156509"/>
                  </a:ext>
                </a:extLst>
              </a:tr>
              <a:tr h="641157">
                <a:tc>
                  <a:txBody>
                    <a:bodyPr/>
                    <a:lstStyle/>
                    <a:p>
                      <a:r>
                        <a:rPr lang="en-US" sz="1700"/>
                        <a:t>Unstable build</a:t>
                      </a:r>
                    </a:p>
                  </a:txBody>
                  <a:tcPr marL="86906" marR="86906" marT="43454" marB="43454"/>
                </a:tc>
                <a:tc>
                  <a:txBody>
                    <a:bodyPr/>
                    <a:lstStyle/>
                    <a:p>
                      <a:r>
                        <a:rPr lang="en-US" sz="1700"/>
                        <a:t>A build is unstable if it was build successfully and one or more publisher report it unstable. A test publisher may report a project as unstable</a:t>
                      </a:r>
                    </a:p>
                  </a:txBody>
                  <a:tcPr marL="86906" marR="86906" marT="43454" marB="43454"/>
                </a:tc>
                <a:extLst>
                  <a:ext uri="{0D108BD9-81ED-4DB2-BD59-A6C34878D82A}">
                    <a16:rowId xmlns:a16="http://schemas.microsoft.com/office/drawing/2014/main" val="1882701044"/>
                  </a:ext>
                </a:extLst>
              </a:tr>
              <a:tr h="641157">
                <a:tc>
                  <a:txBody>
                    <a:bodyPr/>
                    <a:lstStyle/>
                    <a:p>
                      <a:r>
                        <a:rPr lang="en-US" sz="1700"/>
                        <a:t>Publisher</a:t>
                      </a:r>
                    </a:p>
                  </a:txBody>
                  <a:tcPr marL="86906" marR="86906" marT="43454" marB="43454"/>
                </a:tc>
                <a:tc>
                  <a:txBody>
                    <a:bodyPr/>
                    <a:lstStyle/>
                    <a:p>
                      <a:r>
                        <a:rPr lang="en-US" sz="1700" dirty="0"/>
                        <a:t>A publisher is part of the build process other than compilation for example, Junit test runs</a:t>
                      </a:r>
                    </a:p>
                  </a:txBody>
                  <a:tcPr marL="86906" marR="86906" marT="43454" marB="43454"/>
                </a:tc>
                <a:extLst>
                  <a:ext uri="{0D108BD9-81ED-4DB2-BD59-A6C34878D82A}">
                    <a16:rowId xmlns:a16="http://schemas.microsoft.com/office/drawing/2014/main" val="4029605132"/>
                  </a:ext>
                </a:extLst>
              </a:tr>
            </a:tbl>
          </a:graphicData>
        </a:graphic>
      </p:graphicFrame>
    </p:spTree>
    <p:extLst>
      <p:ext uri="{BB962C8B-B14F-4D97-AF65-F5344CB8AC3E}">
        <p14:creationId xmlns:p14="http://schemas.microsoft.com/office/powerpoint/2010/main" val="365691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4C5C9-DA0F-437F-8F2C-82CA2BC6CE2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Identifying components of the UI</a:t>
            </a:r>
          </a:p>
        </p:txBody>
      </p:sp>
      <p:pic>
        <p:nvPicPr>
          <p:cNvPr id="5" name="Content Placeholder 4" descr="A screenshot of a computer&#10;&#10;Description automatically generated">
            <a:extLst>
              <a:ext uri="{FF2B5EF4-FFF2-40B4-BE49-F238E27FC236}">
                <a16:creationId xmlns:a16="http://schemas.microsoft.com/office/drawing/2014/main" id="{06533690-F6EE-492B-B098-7A213F92F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68521"/>
            <a:ext cx="10905066" cy="4007610"/>
          </a:xfrm>
          <a:prstGeom prst="rect">
            <a:avLst/>
          </a:prstGeom>
        </p:spPr>
      </p:pic>
    </p:spTree>
    <p:extLst>
      <p:ext uri="{BB962C8B-B14F-4D97-AF65-F5344CB8AC3E}">
        <p14:creationId xmlns:p14="http://schemas.microsoft.com/office/powerpoint/2010/main" val="267780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2132B-D3BA-4552-BC00-5A6B1C2EF64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a:solidFill>
                  <a:srgbClr val="FFFFFF"/>
                </a:solidFill>
                <a:latin typeface="+mj-lt"/>
                <a:ea typeface="+mj-ea"/>
                <a:cs typeface="+mj-cs"/>
              </a:rPr>
              <a:t>Understanding a project</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B8C13C-88B1-400C-AB45-3740770FA175}"/>
              </a:ext>
            </a:extLst>
          </p:cNvPr>
          <p:cNvPicPr>
            <a:picLocks noChangeAspect="1"/>
          </p:cNvPicPr>
          <p:nvPr/>
        </p:nvPicPr>
        <p:blipFill>
          <a:blip r:embed="rId3"/>
          <a:stretch>
            <a:fillRect/>
          </a:stretch>
        </p:blipFill>
        <p:spPr>
          <a:xfrm>
            <a:off x="5153822" y="836129"/>
            <a:ext cx="6553545" cy="5193683"/>
          </a:xfrm>
          <a:prstGeom prst="rect">
            <a:avLst/>
          </a:prstGeom>
        </p:spPr>
      </p:pic>
      <p:sp>
        <p:nvSpPr>
          <p:cNvPr id="5" name="TextBox 4">
            <a:extLst>
              <a:ext uri="{FF2B5EF4-FFF2-40B4-BE49-F238E27FC236}">
                <a16:creationId xmlns:a16="http://schemas.microsoft.com/office/drawing/2014/main" id="{F0FD4B60-3D9D-4674-AD35-1419F84AF61B}"/>
              </a:ext>
            </a:extLst>
          </p:cNvPr>
          <p:cNvSpPr txBox="1"/>
          <p:nvPr/>
        </p:nvSpPr>
        <p:spPr>
          <a:xfrm>
            <a:off x="5153822" y="4626864"/>
            <a:ext cx="661762" cy="276999"/>
          </a:xfrm>
          <a:prstGeom prst="rect">
            <a:avLst/>
          </a:prstGeom>
          <a:solidFill>
            <a:schemeClr val="bg1"/>
          </a:solidFill>
          <a:ln>
            <a:solidFill>
              <a:schemeClr val="tx1"/>
            </a:solidFill>
          </a:ln>
        </p:spPr>
        <p:txBody>
          <a:bodyPr wrap="square" rtlCol="0">
            <a:spAutoFit/>
          </a:bodyPr>
          <a:lstStyle/>
          <a:p>
            <a:r>
              <a:rPr lang="en-US" sz="1200" dirty="0"/>
              <a:t>Build #</a:t>
            </a:r>
          </a:p>
        </p:txBody>
      </p:sp>
    </p:spTree>
    <p:extLst>
      <p:ext uri="{BB962C8B-B14F-4D97-AF65-F5344CB8AC3E}">
        <p14:creationId xmlns:p14="http://schemas.microsoft.com/office/powerpoint/2010/main" val="19662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B935A-A1EB-4A69-8395-802DE4F8C16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Configuring a project</a:t>
            </a:r>
          </a:p>
        </p:txBody>
      </p:sp>
      <p:pic>
        <p:nvPicPr>
          <p:cNvPr id="4" name="Picture 3">
            <a:extLst>
              <a:ext uri="{FF2B5EF4-FFF2-40B4-BE49-F238E27FC236}">
                <a16:creationId xmlns:a16="http://schemas.microsoft.com/office/drawing/2014/main" id="{E02ACE0A-62CE-496A-B446-B6A35D547D64}"/>
              </a:ext>
            </a:extLst>
          </p:cNvPr>
          <p:cNvPicPr>
            <a:picLocks noChangeAspect="1"/>
          </p:cNvPicPr>
          <p:nvPr/>
        </p:nvPicPr>
        <p:blipFill rotWithShape="1">
          <a:blip r:embed="rId2"/>
          <a:srcRect t="4443" r="43293" b="66754"/>
          <a:stretch/>
        </p:blipFill>
        <p:spPr>
          <a:xfrm>
            <a:off x="457658" y="2203704"/>
            <a:ext cx="11276683" cy="2992765"/>
          </a:xfrm>
          <a:prstGeom prst="rect">
            <a:avLst/>
          </a:prstGeom>
        </p:spPr>
      </p:pic>
    </p:spTree>
    <p:extLst>
      <p:ext uri="{BB962C8B-B14F-4D97-AF65-F5344CB8AC3E}">
        <p14:creationId xmlns:p14="http://schemas.microsoft.com/office/powerpoint/2010/main" val="404431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690CA1-EF38-4B1A-9DE0-BB28B7445597}"/>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Looking at build</a:t>
            </a:r>
          </a:p>
        </p:txBody>
      </p:sp>
      <p:pic>
        <p:nvPicPr>
          <p:cNvPr id="4" name="Picture 3">
            <a:extLst>
              <a:ext uri="{FF2B5EF4-FFF2-40B4-BE49-F238E27FC236}">
                <a16:creationId xmlns:a16="http://schemas.microsoft.com/office/drawing/2014/main" id="{E3253F3C-EB9D-4B87-A2B9-86D82DFB86D7}"/>
              </a:ext>
            </a:extLst>
          </p:cNvPr>
          <p:cNvPicPr>
            <a:picLocks noChangeAspect="1"/>
          </p:cNvPicPr>
          <p:nvPr/>
        </p:nvPicPr>
        <p:blipFill rotWithShape="1">
          <a:blip r:embed="rId2"/>
          <a:srcRect r="56459"/>
          <a:stretch/>
        </p:blipFill>
        <p:spPr>
          <a:xfrm>
            <a:off x="6479229" y="1018162"/>
            <a:ext cx="5390093" cy="1392678"/>
          </a:xfrm>
          <a:prstGeom prst="rect">
            <a:avLst/>
          </a:prstGeom>
        </p:spPr>
      </p:pic>
      <p:cxnSp>
        <p:nvCxnSpPr>
          <p:cNvPr id="25" name="Straight Connector 2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93D0D3B-4797-4D1F-A90D-7276AC9BA9CA}"/>
              </a:ext>
            </a:extLst>
          </p:cNvPr>
          <p:cNvPicPr>
            <a:picLocks noChangeAspect="1"/>
          </p:cNvPicPr>
          <p:nvPr/>
        </p:nvPicPr>
        <p:blipFill>
          <a:blip r:embed="rId3"/>
          <a:stretch>
            <a:fillRect/>
          </a:stretch>
        </p:blipFill>
        <p:spPr>
          <a:xfrm>
            <a:off x="6479229" y="4144561"/>
            <a:ext cx="5390093" cy="2007150"/>
          </a:xfrm>
          <a:prstGeom prst="rect">
            <a:avLst/>
          </a:prstGeom>
        </p:spPr>
      </p:pic>
    </p:spTree>
    <p:extLst>
      <p:ext uri="{BB962C8B-B14F-4D97-AF65-F5344CB8AC3E}">
        <p14:creationId xmlns:p14="http://schemas.microsoft.com/office/powerpoint/2010/main" val="332266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734C6-58B3-4EB3-B70B-FEE3254759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Constructor: establishing connection</a:t>
            </a:r>
          </a:p>
        </p:txBody>
      </p:sp>
      <p:pic>
        <p:nvPicPr>
          <p:cNvPr id="4" name="Picture 3">
            <a:extLst>
              <a:ext uri="{FF2B5EF4-FFF2-40B4-BE49-F238E27FC236}">
                <a16:creationId xmlns:a16="http://schemas.microsoft.com/office/drawing/2014/main" id="{6BC85136-03A5-426D-856E-E49DD76784A5}"/>
              </a:ext>
            </a:extLst>
          </p:cNvPr>
          <p:cNvPicPr>
            <a:picLocks noChangeAspect="1"/>
          </p:cNvPicPr>
          <p:nvPr/>
        </p:nvPicPr>
        <p:blipFill>
          <a:blip r:embed="rId2"/>
          <a:stretch>
            <a:fillRect/>
          </a:stretch>
        </p:blipFill>
        <p:spPr>
          <a:xfrm>
            <a:off x="737220" y="1675227"/>
            <a:ext cx="10717559" cy="4394199"/>
          </a:xfrm>
          <a:prstGeom prst="rect">
            <a:avLst/>
          </a:prstGeom>
        </p:spPr>
      </p:pic>
    </p:spTree>
    <p:extLst>
      <p:ext uri="{BB962C8B-B14F-4D97-AF65-F5344CB8AC3E}">
        <p14:creationId xmlns:p14="http://schemas.microsoft.com/office/powerpoint/2010/main" val="266523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Important methods: Getting all jobs</a:t>
            </a:r>
          </a:p>
        </p:txBody>
      </p:sp>
      <p:pic>
        <p:nvPicPr>
          <p:cNvPr id="6" name="Picture 5">
            <a:extLst>
              <a:ext uri="{FF2B5EF4-FFF2-40B4-BE49-F238E27FC236}">
                <a16:creationId xmlns:a16="http://schemas.microsoft.com/office/drawing/2014/main" id="{E51938D2-240A-4909-9FDE-6F336C490B90}"/>
              </a:ext>
            </a:extLst>
          </p:cNvPr>
          <p:cNvPicPr>
            <a:picLocks noChangeAspect="1"/>
          </p:cNvPicPr>
          <p:nvPr/>
        </p:nvPicPr>
        <p:blipFill>
          <a:blip r:embed="rId2"/>
          <a:stretch>
            <a:fillRect/>
          </a:stretch>
        </p:blipFill>
        <p:spPr>
          <a:xfrm>
            <a:off x="643467" y="1950309"/>
            <a:ext cx="10905066" cy="3844034"/>
          </a:xfrm>
          <a:prstGeom prst="rect">
            <a:avLst/>
          </a:prstGeom>
        </p:spPr>
      </p:pic>
    </p:spTree>
    <p:extLst>
      <p:ext uri="{BB962C8B-B14F-4D97-AF65-F5344CB8AC3E}">
        <p14:creationId xmlns:p14="http://schemas.microsoft.com/office/powerpoint/2010/main" val="67966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C3FC52-B7FA-4019-90E5-7F84A8F3D3FA}"/>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Recommended: pout</a:t>
            </a:r>
          </a:p>
        </p:txBody>
      </p:sp>
      <p:sp>
        <p:nvSpPr>
          <p:cNvPr id="3" name="Content Placeholder 2">
            <a:extLst>
              <a:ext uri="{FF2B5EF4-FFF2-40B4-BE49-F238E27FC236}">
                <a16:creationId xmlns:a16="http://schemas.microsoft.com/office/drawing/2014/main" id="{978A78A7-8973-47B7-9B82-80F32D9C5B6B}"/>
              </a:ext>
            </a:extLst>
          </p:cNvPr>
          <p:cNvSpPr>
            <a:spLocks noGrp="1"/>
          </p:cNvSpPr>
          <p:nvPr>
            <p:ph idx="1"/>
          </p:nvPr>
        </p:nvSpPr>
        <p:spPr>
          <a:xfrm>
            <a:off x="1428750" y="1597390"/>
            <a:ext cx="9334500" cy="870305"/>
          </a:xfrm>
        </p:spPr>
        <p:txBody>
          <a:bodyPr>
            <a:normAutofit/>
          </a:bodyPr>
          <a:lstStyle/>
          <a:p>
            <a:pPr algn="ctr"/>
            <a:r>
              <a:rPr lang="en-US" sz="2400" dirty="0"/>
              <a:t>pip3 install pout</a:t>
            </a:r>
          </a:p>
        </p:txBody>
      </p:sp>
      <p:pic>
        <p:nvPicPr>
          <p:cNvPr id="4" name="Picture 3">
            <a:extLst>
              <a:ext uri="{FF2B5EF4-FFF2-40B4-BE49-F238E27FC236}">
                <a16:creationId xmlns:a16="http://schemas.microsoft.com/office/drawing/2014/main" id="{11D84A79-5BAA-408A-8E62-ED348BA2B9B3}"/>
              </a:ext>
            </a:extLst>
          </p:cNvPr>
          <p:cNvPicPr>
            <a:picLocks noChangeAspect="1"/>
          </p:cNvPicPr>
          <p:nvPr/>
        </p:nvPicPr>
        <p:blipFill>
          <a:blip r:embed="rId3"/>
          <a:stretch>
            <a:fillRect/>
          </a:stretch>
        </p:blipFill>
        <p:spPr>
          <a:xfrm>
            <a:off x="838200" y="3223226"/>
            <a:ext cx="10515600" cy="1997963"/>
          </a:xfrm>
          <a:prstGeom prst="rect">
            <a:avLst/>
          </a:prstGeom>
        </p:spPr>
      </p:pic>
    </p:spTree>
    <p:extLst>
      <p:ext uri="{BB962C8B-B14F-4D97-AF65-F5344CB8AC3E}">
        <p14:creationId xmlns:p14="http://schemas.microsoft.com/office/powerpoint/2010/main" val="421724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FC52-B7FA-4019-90E5-7F84A8F3D3FA}"/>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sz="3700"/>
              <a:t>Recommended: pout</a:t>
            </a:r>
          </a:p>
        </p:txBody>
      </p:sp>
      <p:pic>
        <p:nvPicPr>
          <p:cNvPr id="7" name="Picture 6">
            <a:extLst>
              <a:ext uri="{FF2B5EF4-FFF2-40B4-BE49-F238E27FC236}">
                <a16:creationId xmlns:a16="http://schemas.microsoft.com/office/drawing/2014/main" id="{8911BF8E-6F10-487D-99D4-D43A66E43894}"/>
              </a:ext>
            </a:extLst>
          </p:cNvPr>
          <p:cNvPicPr>
            <a:picLocks noChangeAspect="1"/>
          </p:cNvPicPr>
          <p:nvPr/>
        </p:nvPicPr>
        <p:blipFill rotWithShape="1">
          <a:blip r:embed="rId3"/>
          <a:srcRect r="18425" b="1"/>
          <a:stretch/>
        </p:blipFill>
        <p:spPr>
          <a:xfrm>
            <a:off x="20" y="10"/>
            <a:ext cx="7534636" cy="6857990"/>
          </a:xfrm>
          <a:prstGeom prst="rect">
            <a:avLst/>
          </a:prstGeom>
        </p:spPr>
      </p:pic>
    </p:spTree>
    <p:extLst>
      <p:ext uri="{BB962C8B-B14F-4D97-AF65-F5344CB8AC3E}">
        <p14:creationId xmlns:p14="http://schemas.microsoft.com/office/powerpoint/2010/main" val="232036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8A7A6CF-9E42-4F09-9EE6-D7B9C8015DC8}"/>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What is Python Jenkins?</a:t>
            </a:r>
          </a:p>
        </p:txBody>
      </p:sp>
      <p:graphicFrame>
        <p:nvGraphicFramePr>
          <p:cNvPr id="5" name="Content Placeholder 2">
            <a:extLst>
              <a:ext uri="{FF2B5EF4-FFF2-40B4-BE49-F238E27FC236}">
                <a16:creationId xmlns:a16="http://schemas.microsoft.com/office/drawing/2014/main" id="{EC596C0E-1265-477B-B6F8-37AB396CD640}"/>
              </a:ext>
            </a:extLst>
          </p:cNvPr>
          <p:cNvGraphicFramePr>
            <a:graphicFrameLocks noGrp="1"/>
          </p:cNvGraphicFramePr>
          <p:nvPr>
            <p:ph idx="1"/>
            <p:extLst>
              <p:ext uri="{D42A27DB-BD31-4B8C-83A1-F6EECF244321}">
                <p14:modId xmlns:p14="http://schemas.microsoft.com/office/powerpoint/2010/main" val="169662005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1635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Important methods: Getting job info</a:t>
            </a:r>
          </a:p>
        </p:txBody>
      </p:sp>
      <p:pic>
        <p:nvPicPr>
          <p:cNvPr id="4" name="Picture 3">
            <a:extLst>
              <a:ext uri="{FF2B5EF4-FFF2-40B4-BE49-F238E27FC236}">
                <a16:creationId xmlns:a16="http://schemas.microsoft.com/office/drawing/2014/main" id="{08FE2A66-F565-4D42-ADEF-C7A823158757}"/>
              </a:ext>
            </a:extLst>
          </p:cNvPr>
          <p:cNvPicPr>
            <a:picLocks noChangeAspect="1"/>
          </p:cNvPicPr>
          <p:nvPr/>
        </p:nvPicPr>
        <p:blipFill>
          <a:blip r:embed="rId2"/>
          <a:stretch>
            <a:fillRect/>
          </a:stretch>
        </p:blipFill>
        <p:spPr>
          <a:xfrm>
            <a:off x="864809" y="1675227"/>
            <a:ext cx="10462381" cy="4394199"/>
          </a:xfrm>
          <a:prstGeom prst="rect">
            <a:avLst/>
          </a:prstGeom>
        </p:spPr>
      </p:pic>
    </p:spTree>
    <p:extLst>
      <p:ext uri="{BB962C8B-B14F-4D97-AF65-F5344CB8AC3E}">
        <p14:creationId xmlns:p14="http://schemas.microsoft.com/office/powerpoint/2010/main" val="3888296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BE46F-D594-47AA-BD89-632032EF2F5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getting job info</a:t>
            </a:r>
          </a:p>
        </p:txBody>
      </p:sp>
      <p:pic>
        <p:nvPicPr>
          <p:cNvPr id="16" name="Content Placeholder 8">
            <a:extLst>
              <a:ext uri="{FF2B5EF4-FFF2-40B4-BE49-F238E27FC236}">
                <a16:creationId xmlns:a16="http://schemas.microsoft.com/office/drawing/2014/main" id="{EAF2FDBF-144E-408D-9D59-933443C27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054" y="1749231"/>
            <a:ext cx="11267892" cy="3894796"/>
          </a:xfrm>
        </p:spPr>
      </p:pic>
    </p:spTree>
    <p:extLst>
      <p:ext uri="{BB962C8B-B14F-4D97-AF65-F5344CB8AC3E}">
        <p14:creationId xmlns:p14="http://schemas.microsoft.com/office/powerpoint/2010/main" val="141942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Important methods: Getting build info</a:t>
            </a:r>
          </a:p>
        </p:txBody>
      </p:sp>
      <p:pic>
        <p:nvPicPr>
          <p:cNvPr id="4" name="Picture 3">
            <a:extLst>
              <a:ext uri="{FF2B5EF4-FFF2-40B4-BE49-F238E27FC236}">
                <a16:creationId xmlns:a16="http://schemas.microsoft.com/office/drawing/2014/main" id="{947E32F9-C871-4B5C-8345-7658200096DC}"/>
              </a:ext>
            </a:extLst>
          </p:cNvPr>
          <p:cNvPicPr>
            <a:picLocks noChangeAspect="1"/>
          </p:cNvPicPr>
          <p:nvPr/>
        </p:nvPicPr>
        <p:blipFill>
          <a:blip r:embed="rId2"/>
          <a:stretch>
            <a:fillRect/>
          </a:stretch>
        </p:blipFill>
        <p:spPr>
          <a:xfrm>
            <a:off x="1878354" y="1675227"/>
            <a:ext cx="8435292" cy="4394199"/>
          </a:xfrm>
          <a:prstGeom prst="rect">
            <a:avLst/>
          </a:prstGeom>
        </p:spPr>
      </p:pic>
    </p:spTree>
    <p:extLst>
      <p:ext uri="{BB962C8B-B14F-4D97-AF65-F5344CB8AC3E}">
        <p14:creationId xmlns:p14="http://schemas.microsoft.com/office/powerpoint/2010/main" val="393359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8BE46F-D594-47AA-BD89-632032EF2F5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getting build info</a:t>
            </a:r>
          </a:p>
        </p:txBody>
      </p:sp>
      <p:pic>
        <p:nvPicPr>
          <p:cNvPr id="7" name="Picture 6" descr="A screenshot of a social media post&#10;&#10;Description automatically generated">
            <a:extLst>
              <a:ext uri="{FF2B5EF4-FFF2-40B4-BE49-F238E27FC236}">
                <a16:creationId xmlns:a16="http://schemas.microsoft.com/office/drawing/2014/main" id="{74EFC304-BF59-403E-90B3-CE2DC7BF7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2072990"/>
            <a:ext cx="10905066" cy="3598673"/>
          </a:xfrm>
          <a:prstGeom prst="rect">
            <a:avLst/>
          </a:prstGeom>
        </p:spPr>
      </p:pic>
    </p:spTree>
    <p:extLst>
      <p:ext uri="{BB962C8B-B14F-4D97-AF65-F5344CB8AC3E}">
        <p14:creationId xmlns:p14="http://schemas.microsoft.com/office/powerpoint/2010/main" val="478624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838200" y="631825"/>
            <a:ext cx="10515600" cy="1325563"/>
          </a:xfrm>
        </p:spPr>
        <p:txBody>
          <a:bodyPr>
            <a:normAutofit/>
          </a:bodyPr>
          <a:lstStyle/>
          <a:p>
            <a:r>
              <a:rPr lang="en-US" dirty="0"/>
              <a:t>Important methods:</a:t>
            </a:r>
          </a:p>
        </p:txBody>
      </p:sp>
      <p:pic>
        <p:nvPicPr>
          <p:cNvPr id="5" name="Picture 4">
            <a:extLst>
              <a:ext uri="{FF2B5EF4-FFF2-40B4-BE49-F238E27FC236}">
                <a16:creationId xmlns:a16="http://schemas.microsoft.com/office/drawing/2014/main" id="{F1EC5A06-7D6A-42E9-9F89-C694F5B5B174}"/>
              </a:ext>
            </a:extLst>
          </p:cNvPr>
          <p:cNvPicPr>
            <a:picLocks noChangeAspect="1"/>
          </p:cNvPicPr>
          <p:nvPr/>
        </p:nvPicPr>
        <p:blipFill>
          <a:blip r:embed="rId2"/>
          <a:stretch>
            <a:fillRect/>
          </a:stretch>
        </p:blipFill>
        <p:spPr>
          <a:xfrm>
            <a:off x="1423987" y="1609725"/>
            <a:ext cx="9344025" cy="3638550"/>
          </a:xfrm>
          <a:prstGeom prst="rect">
            <a:avLst/>
          </a:prstGeom>
        </p:spPr>
      </p:pic>
    </p:spTree>
    <p:extLst>
      <p:ext uri="{BB962C8B-B14F-4D97-AF65-F5344CB8AC3E}">
        <p14:creationId xmlns:p14="http://schemas.microsoft.com/office/powerpoint/2010/main" val="324582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CB2B1-89D9-4C68-B59D-8951548173E1}"/>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Jenkins and Python</a:t>
            </a:r>
          </a:p>
        </p:txBody>
      </p:sp>
      <p:sp>
        <p:nvSpPr>
          <p:cNvPr id="3" name="Content Placeholder 2">
            <a:extLst>
              <a:ext uri="{FF2B5EF4-FFF2-40B4-BE49-F238E27FC236}">
                <a16:creationId xmlns:a16="http://schemas.microsoft.com/office/drawing/2014/main" id="{651493AE-F25B-48D7-BF79-0D84AEE0FE9E}"/>
              </a:ext>
            </a:extLst>
          </p:cNvPr>
          <p:cNvSpPr>
            <a:spLocks noGrp="1"/>
          </p:cNvSpPr>
          <p:nvPr>
            <p:ph idx="1"/>
          </p:nvPr>
        </p:nvSpPr>
        <p:spPr>
          <a:xfrm>
            <a:off x="643468" y="2638044"/>
            <a:ext cx="3363974" cy="3415622"/>
          </a:xfrm>
        </p:spPr>
        <p:txBody>
          <a:bodyPr>
            <a:normAutofit/>
          </a:bodyPr>
          <a:lstStyle/>
          <a:p>
            <a:r>
              <a:rPr lang="en-US" sz="2400" dirty="0">
                <a:solidFill>
                  <a:schemeClr val="bg1"/>
                </a:solidFill>
              </a:rPr>
              <a:t>Using Jenkins, we can run </a:t>
            </a:r>
            <a:r>
              <a:rPr lang="en-US" sz="2400" b="1" dirty="0" err="1">
                <a:solidFill>
                  <a:schemeClr val="bg1"/>
                </a:solidFill>
              </a:rPr>
              <a:t>nosetests</a:t>
            </a:r>
            <a:r>
              <a:rPr lang="en-US" sz="2400" dirty="0">
                <a:solidFill>
                  <a:schemeClr val="bg1"/>
                </a:solidFill>
              </a:rPr>
              <a:t>. By configuring Jenkins to convert the output of </a:t>
            </a:r>
            <a:r>
              <a:rPr lang="en-US" sz="2400" dirty="0" err="1">
                <a:solidFill>
                  <a:schemeClr val="bg1"/>
                </a:solidFill>
              </a:rPr>
              <a:t>nosetests</a:t>
            </a:r>
            <a:r>
              <a:rPr lang="en-US" sz="2400" dirty="0">
                <a:solidFill>
                  <a:schemeClr val="bg1"/>
                </a:solidFill>
              </a:rPr>
              <a:t> into to an xml file we can process it as a </a:t>
            </a:r>
            <a:r>
              <a:rPr lang="en-US" sz="2400" b="1" dirty="0">
                <a:solidFill>
                  <a:schemeClr val="bg1"/>
                </a:solidFill>
              </a:rPr>
              <a:t>Post-Build Action</a:t>
            </a:r>
            <a:r>
              <a:rPr lang="en-US" sz="2400" dirty="0">
                <a:solidFill>
                  <a:schemeClr val="bg1"/>
                </a:solidFill>
              </a:rPr>
              <a:t>.</a:t>
            </a:r>
          </a:p>
          <a:p>
            <a:r>
              <a:rPr lang="en-US" sz="2400" dirty="0">
                <a:solidFill>
                  <a:schemeClr val="bg1"/>
                </a:solidFill>
              </a:rPr>
              <a:t>We can also use </a:t>
            </a:r>
            <a:r>
              <a:rPr lang="en-US" sz="2400" b="1" dirty="0" err="1">
                <a:solidFill>
                  <a:schemeClr val="bg1"/>
                </a:solidFill>
              </a:rPr>
              <a:t>pylint</a:t>
            </a:r>
            <a:r>
              <a:rPr lang="en-US" sz="2400" dirty="0">
                <a:solidFill>
                  <a:schemeClr val="bg1"/>
                </a:solidFill>
              </a:rPr>
              <a:t>  for checking our style. </a:t>
            </a:r>
          </a:p>
        </p:txBody>
      </p:sp>
      <p:pic>
        <p:nvPicPr>
          <p:cNvPr id="5" name="Picture 4">
            <a:extLst>
              <a:ext uri="{FF2B5EF4-FFF2-40B4-BE49-F238E27FC236}">
                <a16:creationId xmlns:a16="http://schemas.microsoft.com/office/drawing/2014/main" id="{0767A0A1-F43B-4223-BD95-D2F45E546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395202"/>
            <a:ext cx="6250769" cy="3906729"/>
          </a:xfrm>
          <a:prstGeom prst="rect">
            <a:avLst/>
          </a:prstGeom>
        </p:spPr>
      </p:pic>
    </p:spTree>
    <p:extLst>
      <p:ext uri="{BB962C8B-B14F-4D97-AF65-F5344CB8AC3E}">
        <p14:creationId xmlns:p14="http://schemas.microsoft.com/office/powerpoint/2010/main" val="274645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7C042D0-0321-4FA5-8D08-CF5AB2B7B153}"/>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Building: using nosetests and python</a:t>
            </a:r>
          </a:p>
        </p:txBody>
      </p:sp>
      <p:pic>
        <p:nvPicPr>
          <p:cNvPr id="9" name="Picture 8">
            <a:extLst>
              <a:ext uri="{FF2B5EF4-FFF2-40B4-BE49-F238E27FC236}">
                <a16:creationId xmlns:a16="http://schemas.microsoft.com/office/drawing/2014/main" id="{A816C44B-DDE7-4C58-8B65-A8F7820DDE42}"/>
              </a:ext>
            </a:extLst>
          </p:cNvPr>
          <p:cNvPicPr>
            <a:picLocks noChangeAspect="1"/>
          </p:cNvPicPr>
          <p:nvPr/>
        </p:nvPicPr>
        <p:blipFill>
          <a:blip r:embed="rId3"/>
          <a:stretch>
            <a:fillRect/>
          </a:stretch>
        </p:blipFill>
        <p:spPr>
          <a:xfrm>
            <a:off x="1532268" y="800945"/>
            <a:ext cx="9121659" cy="2987343"/>
          </a:xfrm>
          <a:prstGeom prst="rect">
            <a:avLst/>
          </a:prstGeom>
        </p:spPr>
      </p:pic>
      <p:cxnSp>
        <p:nvCxnSpPr>
          <p:cNvPr id="55" name="Straight Connector 5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BD66AF-AFA5-4CA2-B764-CCA54D06E34A}"/>
              </a:ext>
            </a:extLst>
          </p:cNvPr>
          <p:cNvSpPr>
            <a:spLocks noGrp="1"/>
          </p:cNvSpPr>
          <p:nvPr>
            <p:ph idx="1"/>
          </p:nvPr>
        </p:nvSpPr>
        <p:spPr>
          <a:xfrm>
            <a:off x="4878784" y="4824249"/>
            <a:ext cx="6673136" cy="1461780"/>
          </a:xfrm>
        </p:spPr>
        <p:txBody>
          <a:bodyPr anchor="ctr">
            <a:normAutofit/>
          </a:bodyPr>
          <a:lstStyle/>
          <a:p>
            <a:pPr marL="0" indent="0">
              <a:buNone/>
            </a:pPr>
            <a:r>
              <a:rPr lang="en-US" sz="1800" dirty="0">
                <a:solidFill>
                  <a:schemeClr val="bg1"/>
                </a:solidFill>
              </a:rPr>
              <a:t>After installing </a:t>
            </a:r>
            <a:r>
              <a:rPr lang="en-US" sz="1800">
                <a:solidFill>
                  <a:schemeClr val="bg1"/>
                </a:solidFill>
              </a:rPr>
              <a:t>nosetests</a:t>
            </a:r>
            <a:r>
              <a:rPr lang="en-US" sz="1800" dirty="0">
                <a:solidFill>
                  <a:schemeClr val="bg1"/>
                </a:solidFill>
              </a:rPr>
              <a:t> and </a:t>
            </a:r>
            <a:r>
              <a:rPr lang="en-US" sz="1800">
                <a:solidFill>
                  <a:schemeClr val="bg1"/>
                </a:solidFill>
              </a:rPr>
              <a:t>pylint</a:t>
            </a:r>
            <a:r>
              <a:rPr lang="en-US" sz="1800" dirty="0">
                <a:solidFill>
                  <a:schemeClr val="bg1"/>
                </a:solidFill>
              </a:rPr>
              <a:t> on the machine. Install the </a:t>
            </a:r>
            <a:r>
              <a:rPr lang="fr-FR" sz="1800" dirty="0">
                <a:solidFill>
                  <a:schemeClr val="bg1"/>
                </a:solidFill>
              </a:rPr>
              <a:t>Jenkins </a:t>
            </a:r>
            <a:r>
              <a:rPr lang="fr-FR" sz="1800">
                <a:solidFill>
                  <a:schemeClr val="bg1"/>
                </a:solidFill>
              </a:rPr>
              <a:t>Cobertura</a:t>
            </a:r>
            <a:r>
              <a:rPr lang="fr-FR" sz="1800" dirty="0">
                <a:solidFill>
                  <a:schemeClr val="bg1"/>
                </a:solidFill>
              </a:rPr>
              <a:t> Plugin (for </a:t>
            </a:r>
            <a:r>
              <a:rPr lang="fr-FR" sz="1800">
                <a:solidFill>
                  <a:schemeClr val="bg1"/>
                </a:solidFill>
              </a:rPr>
              <a:t>nosetests</a:t>
            </a:r>
            <a:r>
              <a:rPr lang="fr-FR" sz="1800" dirty="0">
                <a:solidFill>
                  <a:schemeClr val="bg1"/>
                </a:solidFill>
              </a:rPr>
              <a:t>) and Jenkins Violations (for </a:t>
            </a:r>
            <a:r>
              <a:rPr lang="fr-FR" sz="1800">
                <a:solidFill>
                  <a:schemeClr val="bg1"/>
                </a:solidFill>
              </a:rPr>
              <a:t>pylint</a:t>
            </a:r>
            <a:r>
              <a:rPr lang="fr-FR" sz="1800" dirty="0">
                <a:solidFill>
                  <a:schemeClr val="bg1"/>
                </a:solidFill>
              </a:rPr>
              <a:t>)</a:t>
            </a:r>
            <a:endParaRPr lang="en-US" sz="1800" dirty="0">
              <a:solidFill>
                <a:schemeClr val="bg1"/>
              </a:solidFill>
            </a:endParaRPr>
          </a:p>
        </p:txBody>
      </p:sp>
    </p:spTree>
    <p:extLst>
      <p:ext uri="{BB962C8B-B14F-4D97-AF65-F5344CB8AC3E}">
        <p14:creationId xmlns:p14="http://schemas.microsoft.com/office/powerpoint/2010/main" val="2049136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5" name="Rectangle 34">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C042D0-0321-4FA5-8D08-CF5AB2B7B153}"/>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vert="horz" lIns="91440" tIns="45720" rIns="91440" bIns="45720" rtlCol="0">
            <a:normAutofit/>
          </a:bodyPr>
          <a:lstStyle/>
          <a:p>
            <a:pPr algn="ctr"/>
            <a:r>
              <a:rPr lang="en-US" sz="3600" kern="1200">
                <a:solidFill>
                  <a:srgbClr val="262626"/>
                </a:solidFill>
                <a:latin typeface="+mj-lt"/>
                <a:ea typeface="+mj-ea"/>
                <a:cs typeface="+mj-cs"/>
              </a:rPr>
              <a:t>Post-build action: nosetests</a:t>
            </a:r>
          </a:p>
        </p:txBody>
      </p:sp>
      <p:pic>
        <p:nvPicPr>
          <p:cNvPr id="4" name="Picture 3">
            <a:extLst>
              <a:ext uri="{FF2B5EF4-FFF2-40B4-BE49-F238E27FC236}">
                <a16:creationId xmlns:a16="http://schemas.microsoft.com/office/drawing/2014/main" id="{9E8869C2-8374-42F2-BAF1-858D58749635}"/>
              </a:ext>
            </a:extLst>
          </p:cNvPr>
          <p:cNvPicPr>
            <a:picLocks noChangeAspect="1"/>
          </p:cNvPicPr>
          <p:nvPr/>
        </p:nvPicPr>
        <p:blipFill>
          <a:blip r:embed="rId2"/>
          <a:stretch>
            <a:fillRect/>
          </a:stretch>
        </p:blipFill>
        <p:spPr>
          <a:xfrm>
            <a:off x="1479550" y="994783"/>
            <a:ext cx="9232900" cy="2100484"/>
          </a:xfrm>
          <a:prstGeom prst="rect">
            <a:avLst/>
          </a:prstGeom>
        </p:spPr>
      </p:pic>
      <p:sp>
        <p:nvSpPr>
          <p:cNvPr id="6" name="Content Placeholder 2">
            <a:extLst>
              <a:ext uri="{FF2B5EF4-FFF2-40B4-BE49-F238E27FC236}">
                <a16:creationId xmlns:a16="http://schemas.microsoft.com/office/drawing/2014/main" id="{3B1E9819-0D96-4C77-9B10-E533FD254B80}"/>
              </a:ext>
            </a:extLst>
          </p:cNvPr>
          <p:cNvSpPr>
            <a:spLocks noGrp="1"/>
          </p:cNvSpPr>
          <p:nvPr>
            <p:ph idx="1"/>
          </p:nvPr>
        </p:nvSpPr>
        <p:spPr>
          <a:xfrm>
            <a:off x="3060700" y="4889365"/>
            <a:ext cx="6070600" cy="1351423"/>
          </a:xfrm>
        </p:spPr>
        <p:txBody>
          <a:bodyPr>
            <a:normAutofit/>
          </a:bodyPr>
          <a:lstStyle/>
          <a:p>
            <a:pPr marL="0" indent="0">
              <a:buNone/>
            </a:pPr>
            <a:r>
              <a:rPr lang="en-US" sz="1800" dirty="0">
                <a:solidFill>
                  <a:schemeClr val="bg1"/>
                </a:solidFill>
              </a:rPr>
              <a:t>When </a:t>
            </a:r>
            <a:r>
              <a:rPr lang="en-US" sz="1800" dirty="0" err="1">
                <a:solidFill>
                  <a:schemeClr val="bg1"/>
                </a:solidFill>
              </a:rPr>
              <a:t>nosetests</a:t>
            </a:r>
            <a:r>
              <a:rPr lang="en-US" sz="1800" dirty="0">
                <a:solidFill>
                  <a:schemeClr val="bg1"/>
                </a:solidFill>
              </a:rPr>
              <a:t> runs the code coverage, it generates a .coverage file.  Jenkins can't read that.  The second line of the script (python -m coverage xml...) converts the .coverage file to an xml format that Jenkins </a:t>
            </a:r>
            <a:r>
              <a:rPr lang="en-US" sz="1800" dirty="0" err="1">
                <a:solidFill>
                  <a:schemeClr val="bg1"/>
                </a:solidFill>
              </a:rPr>
              <a:t>Cobertura</a:t>
            </a:r>
            <a:r>
              <a:rPr lang="en-US" sz="1800" dirty="0">
                <a:solidFill>
                  <a:schemeClr val="bg1"/>
                </a:solidFill>
              </a:rPr>
              <a:t> plugin can read.</a:t>
            </a:r>
            <a:endParaRPr lang="fr-FR" sz="1800" dirty="0">
              <a:solidFill>
                <a:schemeClr val="bg1"/>
              </a:solidFill>
            </a:endParaRPr>
          </a:p>
          <a:p>
            <a:endParaRPr lang="fr-FR"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1192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8" name="Rectangle 1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7C042D0-0321-4FA5-8D08-CF5AB2B7B153}"/>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vert="horz" lIns="91440" tIns="45720" rIns="91440" bIns="45720" rtlCol="0">
            <a:normAutofit/>
          </a:bodyPr>
          <a:lstStyle/>
          <a:p>
            <a:pPr algn="ctr"/>
            <a:r>
              <a:rPr lang="en-US" sz="3600" kern="1200">
                <a:solidFill>
                  <a:srgbClr val="262626"/>
                </a:solidFill>
                <a:latin typeface="+mj-lt"/>
                <a:ea typeface="+mj-ea"/>
                <a:cs typeface="+mj-cs"/>
              </a:rPr>
              <a:t>Post-build action: pylint</a:t>
            </a:r>
          </a:p>
        </p:txBody>
      </p:sp>
      <p:pic>
        <p:nvPicPr>
          <p:cNvPr id="4" name="Picture 3">
            <a:extLst>
              <a:ext uri="{FF2B5EF4-FFF2-40B4-BE49-F238E27FC236}">
                <a16:creationId xmlns:a16="http://schemas.microsoft.com/office/drawing/2014/main" id="{B8F250D7-9D10-4311-AA4C-A163920E2B67}"/>
              </a:ext>
            </a:extLst>
          </p:cNvPr>
          <p:cNvPicPr>
            <a:picLocks noChangeAspect="1"/>
          </p:cNvPicPr>
          <p:nvPr/>
        </p:nvPicPr>
        <p:blipFill>
          <a:blip r:embed="rId2"/>
          <a:stretch>
            <a:fillRect/>
          </a:stretch>
        </p:blipFill>
        <p:spPr>
          <a:xfrm>
            <a:off x="1479550" y="1133276"/>
            <a:ext cx="9232900" cy="1823497"/>
          </a:xfrm>
          <a:prstGeom prst="rect">
            <a:avLst/>
          </a:prstGeom>
        </p:spPr>
      </p:pic>
      <p:sp>
        <p:nvSpPr>
          <p:cNvPr id="11" name="Content Placeholder 2">
            <a:extLst>
              <a:ext uri="{FF2B5EF4-FFF2-40B4-BE49-F238E27FC236}">
                <a16:creationId xmlns:a16="http://schemas.microsoft.com/office/drawing/2014/main" id="{1613D5FA-8D34-4E0B-B40B-55C044DC6878}"/>
              </a:ext>
            </a:extLst>
          </p:cNvPr>
          <p:cNvSpPr>
            <a:spLocks noGrp="1"/>
          </p:cNvSpPr>
          <p:nvPr>
            <p:ph idx="1"/>
          </p:nvPr>
        </p:nvSpPr>
        <p:spPr>
          <a:xfrm>
            <a:off x="3060700" y="4889365"/>
            <a:ext cx="6070600" cy="1351423"/>
          </a:xfrm>
        </p:spPr>
        <p:txBody>
          <a:bodyPr>
            <a:normAutofit/>
          </a:bodyPr>
          <a:lstStyle/>
          <a:p>
            <a:pPr marL="0" indent="0">
              <a:buNone/>
            </a:pPr>
            <a:r>
              <a:rPr lang="en-US" sz="1800" dirty="0">
                <a:solidFill>
                  <a:schemeClr val="bg1"/>
                </a:solidFill>
              </a:rPr>
              <a:t>The last line (</a:t>
            </a:r>
            <a:r>
              <a:rPr lang="en-US" sz="1800" dirty="0" err="1">
                <a:solidFill>
                  <a:schemeClr val="bg1"/>
                </a:solidFill>
              </a:rPr>
              <a:t>pylint</a:t>
            </a:r>
            <a:r>
              <a:rPr lang="en-US" sz="1800" dirty="0">
                <a:solidFill>
                  <a:schemeClr val="bg1"/>
                </a:solidFill>
              </a:rPr>
              <a:t>...) runs </a:t>
            </a:r>
            <a:r>
              <a:rPr lang="en-US" sz="1800" dirty="0" err="1">
                <a:solidFill>
                  <a:schemeClr val="bg1"/>
                </a:solidFill>
              </a:rPr>
              <a:t>pylint</a:t>
            </a:r>
            <a:r>
              <a:rPr lang="en-US" sz="1800" dirty="0">
                <a:solidFill>
                  <a:schemeClr val="bg1"/>
                </a:solidFill>
              </a:rPr>
              <a:t> on the project and outputs it in a format that the Violations Jenkins plugin can read. </a:t>
            </a:r>
          </a:p>
        </p:txBody>
      </p:sp>
    </p:spTree>
    <p:extLst>
      <p:ext uri="{BB962C8B-B14F-4D97-AF65-F5344CB8AC3E}">
        <p14:creationId xmlns:p14="http://schemas.microsoft.com/office/powerpoint/2010/main" val="1981042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7CC3B-17B7-4DCB-9C38-7FB6CBFF660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Looking at the results of our new build</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99977B5-E246-428C-8575-909F034494ED}"/>
              </a:ext>
            </a:extLst>
          </p:cNvPr>
          <p:cNvPicPr>
            <a:picLocks noChangeAspect="1"/>
          </p:cNvPicPr>
          <p:nvPr/>
        </p:nvPicPr>
        <p:blipFill>
          <a:blip r:embed="rId3"/>
          <a:stretch>
            <a:fillRect/>
          </a:stretch>
        </p:blipFill>
        <p:spPr>
          <a:xfrm>
            <a:off x="5153822" y="533027"/>
            <a:ext cx="6553545" cy="5799887"/>
          </a:xfrm>
          <a:prstGeom prst="rect">
            <a:avLst/>
          </a:prstGeom>
        </p:spPr>
      </p:pic>
    </p:spTree>
    <p:extLst>
      <p:ext uri="{BB962C8B-B14F-4D97-AF65-F5344CB8AC3E}">
        <p14:creationId xmlns:p14="http://schemas.microsoft.com/office/powerpoint/2010/main" val="241756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7B359-F851-4C0C-B37A-B44396924094}"/>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What is Jenkins?</a:t>
            </a:r>
          </a:p>
        </p:txBody>
      </p:sp>
      <p:sp>
        <p:nvSpPr>
          <p:cNvPr id="3" name="Content Placeholder 2">
            <a:extLst>
              <a:ext uri="{FF2B5EF4-FFF2-40B4-BE49-F238E27FC236}">
                <a16:creationId xmlns:a16="http://schemas.microsoft.com/office/drawing/2014/main" id="{D370E7D5-AA00-4E36-A4A3-56D6639DD2F7}"/>
              </a:ext>
            </a:extLst>
          </p:cNvPr>
          <p:cNvSpPr>
            <a:spLocks noGrp="1"/>
          </p:cNvSpPr>
          <p:nvPr>
            <p:ph idx="1"/>
          </p:nvPr>
        </p:nvSpPr>
        <p:spPr>
          <a:xfrm>
            <a:off x="6746627" y="4760037"/>
            <a:ext cx="4645250" cy="1147863"/>
          </a:xfrm>
        </p:spPr>
        <p:txBody>
          <a:bodyPr vert="horz" lIns="91440" tIns="45720" rIns="91440" bIns="45720" rtlCol="0" anchor="t">
            <a:normAutofit/>
          </a:bodyPr>
          <a:lstStyle/>
          <a:p>
            <a:pPr marL="0" indent="0">
              <a:buNone/>
            </a:pPr>
            <a:r>
              <a:rPr lang="en-US" sz="2000" kern="1200" dirty="0">
                <a:solidFill>
                  <a:schemeClr val="bg1"/>
                </a:solidFill>
                <a:latin typeface="+mn-lt"/>
                <a:ea typeface="+mn-ea"/>
                <a:cs typeface="+mn-cs"/>
              </a:rPr>
              <a:t>Jenkins is a </a:t>
            </a:r>
            <a:r>
              <a:rPr lang="en-US" sz="2000" i="1" kern="1200" dirty="0" err="1">
                <a:solidFill>
                  <a:schemeClr val="bg1"/>
                </a:solidFill>
                <a:latin typeface="+mn-lt"/>
                <a:ea typeface="+mn-ea"/>
                <a:cs typeface="+mn-cs"/>
              </a:rPr>
              <a:t>devops</a:t>
            </a:r>
            <a:r>
              <a:rPr lang="en-US" sz="2000" i="1" kern="1200" dirty="0">
                <a:solidFill>
                  <a:schemeClr val="bg1"/>
                </a:solidFill>
                <a:latin typeface="+mn-lt"/>
                <a:ea typeface="+mn-ea"/>
                <a:cs typeface="+mn-cs"/>
              </a:rPr>
              <a:t> </a:t>
            </a:r>
            <a:r>
              <a:rPr lang="en-US" sz="2000" kern="1200" dirty="0">
                <a:solidFill>
                  <a:schemeClr val="bg1"/>
                </a:solidFill>
                <a:latin typeface="+mn-lt"/>
                <a:ea typeface="+mn-ea"/>
                <a:cs typeface="+mn-cs"/>
              </a:rPr>
              <a:t>tool that performs tests, listens for commits, generates reports and much more.</a:t>
            </a:r>
          </a:p>
          <a:p>
            <a:pPr marL="0" indent="0">
              <a:buNone/>
            </a:pPr>
            <a:endParaRPr lang="en-US" sz="2000" kern="1200" dirty="0">
              <a:solidFill>
                <a:schemeClr val="bg1"/>
              </a:solidFill>
              <a:latin typeface="+mn-lt"/>
              <a:ea typeface="+mn-ea"/>
              <a:cs typeface="+mn-cs"/>
            </a:endParaRPr>
          </a:p>
        </p:txBody>
      </p:sp>
      <p:sp>
        <p:nvSpPr>
          <p:cNvPr id="23" name="Freeform: Shape 2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05478C6-EC71-45EE-AFA1-0E5D5BC52DB5}"/>
              </a:ext>
            </a:extLst>
          </p:cNvPr>
          <p:cNvPicPr>
            <a:picLocks noChangeAspect="1"/>
          </p:cNvPicPr>
          <p:nvPr/>
        </p:nvPicPr>
        <p:blipFill rotWithShape="1">
          <a:blip r:embed="rId2">
            <a:extLst>
              <a:ext uri="{28A0092B-C50C-407E-A947-70E740481C1C}">
                <a14:useLocalDpi xmlns:a14="http://schemas.microsoft.com/office/drawing/2010/main" val="0"/>
              </a:ext>
            </a:extLst>
          </a:blip>
          <a:srcRect l="5559" r="6601"/>
          <a:stretch/>
        </p:blipFill>
        <p:spPr>
          <a:xfrm>
            <a:off x="461888" y="489204"/>
            <a:ext cx="3962831" cy="4511421"/>
          </a:xfrm>
          <a:prstGeom prst="rect">
            <a:avLst/>
          </a:prstGeom>
        </p:spPr>
      </p:pic>
    </p:spTree>
    <p:extLst>
      <p:ext uri="{BB962C8B-B14F-4D97-AF65-F5344CB8AC3E}">
        <p14:creationId xmlns:p14="http://schemas.microsoft.com/office/powerpoint/2010/main" val="3758503219"/>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0290E4-E7CE-4011-BC45-36C52C203C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Important methods: Getting build tes</a:t>
            </a:r>
            <a:r>
              <a:rPr lang="en-US" sz="3200" dirty="0">
                <a:solidFill>
                  <a:schemeClr val="bg1"/>
                </a:solidFill>
              </a:rPr>
              <a:t>t </a:t>
            </a:r>
            <a:r>
              <a:rPr lang="en-US" sz="3200" kern="1200" dirty="0">
                <a:solidFill>
                  <a:schemeClr val="bg1"/>
                </a:solidFill>
                <a:latin typeface="+mj-lt"/>
                <a:ea typeface="+mj-ea"/>
                <a:cs typeface="+mj-cs"/>
              </a:rPr>
              <a:t>reports</a:t>
            </a:r>
          </a:p>
        </p:txBody>
      </p:sp>
      <p:pic>
        <p:nvPicPr>
          <p:cNvPr id="4" name="Picture 3">
            <a:extLst>
              <a:ext uri="{FF2B5EF4-FFF2-40B4-BE49-F238E27FC236}">
                <a16:creationId xmlns:a16="http://schemas.microsoft.com/office/drawing/2014/main" id="{E41BF74E-9B3C-43B0-A590-1EA2185EAC53}"/>
              </a:ext>
            </a:extLst>
          </p:cNvPr>
          <p:cNvPicPr>
            <a:picLocks noChangeAspect="1"/>
          </p:cNvPicPr>
          <p:nvPr/>
        </p:nvPicPr>
        <p:blipFill>
          <a:blip r:embed="rId2"/>
          <a:stretch>
            <a:fillRect/>
          </a:stretch>
        </p:blipFill>
        <p:spPr>
          <a:xfrm>
            <a:off x="643467" y="2236566"/>
            <a:ext cx="10905066" cy="3271520"/>
          </a:xfrm>
          <a:prstGeom prst="rect">
            <a:avLst/>
          </a:prstGeom>
        </p:spPr>
      </p:pic>
    </p:spTree>
    <p:extLst>
      <p:ext uri="{BB962C8B-B14F-4D97-AF65-F5344CB8AC3E}">
        <p14:creationId xmlns:p14="http://schemas.microsoft.com/office/powerpoint/2010/main" val="1012835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39A3C-0337-4E0E-B054-0AE514B55B5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 getting test reports</a:t>
            </a:r>
          </a:p>
        </p:txBody>
      </p:sp>
      <p:pic>
        <p:nvPicPr>
          <p:cNvPr id="4" name="Picture 3">
            <a:extLst>
              <a:ext uri="{FF2B5EF4-FFF2-40B4-BE49-F238E27FC236}">
                <a16:creationId xmlns:a16="http://schemas.microsoft.com/office/drawing/2014/main" id="{B7E2B4DC-8A4C-43F4-9F5C-C02E83DA0242}"/>
              </a:ext>
            </a:extLst>
          </p:cNvPr>
          <p:cNvPicPr>
            <a:picLocks noChangeAspect="1"/>
          </p:cNvPicPr>
          <p:nvPr/>
        </p:nvPicPr>
        <p:blipFill>
          <a:blip r:embed="rId2"/>
          <a:stretch>
            <a:fillRect/>
          </a:stretch>
        </p:blipFill>
        <p:spPr>
          <a:xfrm>
            <a:off x="643467" y="2032097"/>
            <a:ext cx="10905066" cy="3680458"/>
          </a:xfrm>
          <a:prstGeom prst="rect">
            <a:avLst/>
          </a:prstGeom>
        </p:spPr>
      </p:pic>
    </p:spTree>
    <p:extLst>
      <p:ext uri="{BB962C8B-B14F-4D97-AF65-F5344CB8AC3E}">
        <p14:creationId xmlns:p14="http://schemas.microsoft.com/office/powerpoint/2010/main" val="161182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Putting it all together: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698DE4-D9F0-418D-923F-9D6D23801889}"/>
              </a:ext>
            </a:extLst>
          </p:cNvPr>
          <p:cNvSpPr>
            <a:spLocks noGrp="1"/>
          </p:cNvSpPr>
          <p:nvPr>
            <p:ph idx="1"/>
          </p:nvPr>
        </p:nvSpPr>
        <p:spPr>
          <a:xfrm>
            <a:off x="4976031" y="963877"/>
            <a:ext cx="6377769" cy="4930246"/>
          </a:xfrm>
        </p:spPr>
        <p:txBody>
          <a:bodyPr anchor="ctr">
            <a:normAutofit/>
          </a:bodyPr>
          <a:lstStyle/>
          <a:p>
            <a:r>
              <a:rPr lang="en-US" sz="2400" dirty="0"/>
              <a:t>Creating a new Jenkins project from existing source code</a:t>
            </a:r>
          </a:p>
          <a:p>
            <a:pPr lvl="1"/>
            <a:r>
              <a:rPr lang="en-US" dirty="0"/>
              <a:t>executing ‘python script.py’ – This script will do the following:</a:t>
            </a:r>
          </a:p>
          <a:p>
            <a:pPr lvl="2"/>
            <a:r>
              <a:rPr lang="en-US" dirty="0"/>
              <a:t>Installs Jenkins Plugins</a:t>
            </a:r>
          </a:p>
          <a:p>
            <a:pPr lvl="2"/>
            <a:r>
              <a:rPr lang="en-US" dirty="0"/>
              <a:t>Set the git path to </a:t>
            </a:r>
            <a:r>
              <a:rPr lang="en-US" dirty="0" err="1"/>
              <a:t>cwd</a:t>
            </a:r>
            <a:r>
              <a:rPr lang="en-US" dirty="0"/>
              <a:t> by replacing the git element using </a:t>
            </a:r>
            <a:r>
              <a:rPr lang="en-US" dirty="0" err="1"/>
              <a:t>xpath</a:t>
            </a:r>
            <a:endParaRPr lang="en-US" dirty="0"/>
          </a:p>
          <a:p>
            <a:pPr lvl="2"/>
            <a:r>
              <a:rPr lang="en-US" dirty="0"/>
              <a:t>Starts a build</a:t>
            </a:r>
          </a:p>
          <a:p>
            <a:pPr lvl="2"/>
            <a:r>
              <a:rPr lang="en-US" dirty="0"/>
              <a:t>Prints the build’s debug info</a:t>
            </a:r>
          </a:p>
        </p:txBody>
      </p:sp>
    </p:spTree>
    <p:extLst>
      <p:ext uri="{BB962C8B-B14F-4D97-AF65-F5344CB8AC3E}">
        <p14:creationId xmlns:p14="http://schemas.microsoft.com/office/powerpoint/2010/main" val="1039789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marL="914400" lvl="2" indent="0" algn="ctr" rtl="0">
              <a:lnSpc>
                <a:spcPct val="90000"/>
              </a:lnSpc>
              <a:spcBef>
                <a:spcPct val="0"/>
              </a:spcBef>
            </a:pPr>
            <a:r>
              <a:rPr lang="en-US" sz="5400" kern="1200">
                <a:solidFill>
                  <a:srgbClr val="FFFFFF"/>
                </a:solidFill>
                <a:latin typeface="+mj-lt"/>
                <a:ea typeface="+mj-ea"/>
                <a:cs typeface="+mj-cs"/>
              </a:rPr>
              <a:t>Installing Jenkins Plugins</a:t>
            </a:r>
          </a:p>
        </p:txBody>
      </p:sp>
      <p:pic>
        <p:nvPicPr>
          <p:cNvPr id="7" name="Picture 6">
            <a:extLst>
              <a:ext uri="{FF2B5EF4-FFF2-40B4-BE49-F238E27FC236}">
                <a16:creationId xmlns:a16="http://schemas.microsoft.com/office/drawing/2014/main" id="{EFF12A5A-96E7-4E43-A68F-96EF5F54294B}"/>
              </a:ext>
            </a:extLst>
          </p:cNvPr>
          <p:cNvPicPr>
            <a:picLocks noChangeAspect="1"/>
          </p:cNvPicPr>
          <p:nvPr/>
        </p:nvPicPr>
        <p:blipFill>
          <a:blip r:embed="rId3"/>
          <a:stretch>
            <a:fillRect/>
          </a:stretch>
        </p:blipFill>
        <p:spPr>
          <a:xfrm>
            <a:off x="320040" y="770406"/>
            <a:ext cx="11496821" cy="3072286"/>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38C824-22A0-4E58-B532-4DF69238CE68}"/>
              </a:ext>
            </a:extLst>
          </p:cNvPr>
          <p:cNvPicPr>
            <a:picLocks noChangeAspect="1"/>
          </p:cNvPicPr>
          <p:nvPr/>
        </p:nvPicPr>
        <p:blipFill>
          <a:blip r:embed="rId4"/>
          <a:stretch>
            <a:fillRect/>
          </a:stretch>
        </p:blipFill>
        <p:spPr>
          <a:xfrm>
            <a:off x="2648638" y="2463800"/>
            <a:ext cx="710512" cy="228600"/>
          </a:xfrm>
          <a:prstGeom prst="rect">
            <a:avLst/>
          </a:prstGeom>
        </p:spPr>
      </p:pic>
    </p:spTree>
    <p:extLst>
      <p:ext uri="{BB962C8B-B14F-4D97-AF65-F5344CB8AC3E}">
        <p14:creationId xmlns:p14="http://schemas.microsoft.com/office/powerpoint/2010/main" val="685667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DA52EA-0CB9-4782-A44E-12A074A64F9B}"/>
              </a:ext>
            </a:extLst>
          </p:cNvPr>
          <p:cNvPicPr>
            <a:picLocks noChangeAspect="1"/>
          </p:cNvPicPr>
          <p:nvPr/>
        </p:nvPicPr>
        <p:blipFill>
          <a:blip r:embed="rId3"/>
          <a:stretch>
            <a:fillRect/>
          </a:stretch>
        </p:blipFill>
        <p:spPr>
          <a:xfrm>
            <a:off x="643467" y="503406"/>
            <a:ext cx="10929788" cy="3470207"/>
          </a:xfrm>
          <a:prstGeom prst="rect">
            <a:avLst/>
          </a:prstGeom>
        </p:spPr>
      </p:pic>
      <p:sp>
        <p:nvSpPr>
          <p:cNvPr id="9" name="Rectangle 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lvl="2" algn="ctr" rtl="0">
              <a:lnSpc>
                <a:spcPct val="90000"/>
              </a:lnSpc>
              <a:spcBef>
                <a:spcPct val="0"/>
              </a:spcBef>
            </a:pPr>
            <a:r>
              <a:rPr lang="en-US" sz="4000" kern="1200" dirty="0">
                <a:solidFill>
                  <a:srgbClr val="404040"/>
                </a:solidFill>
                <a:latin typeface="+mj-lt"/>
                <a:ea typeface="+mj-ea"/>
                <a:cs typeface="+mj-cs"/>
              </a:rPr>
              <a:t>Replaces the git element using </a:t>
            </a:r>
            <a:r>
              <a:rPr lang="en-US" sz="4000" kern="1200" dirty="0" err="1">
                <a:solidFill>
                  <a:srgbClr val="404040"/>
                </a:solidFill>
                <a:latin typeface="+mj-lt"/>
                <a:ea typeface="+mj-ea"/>
                <a:cs typeface="+mj-cs"/>
              </a:rPr>
              <a:t>xpath</a:t>
            </a:r>
            <a:endParaRPr lang="en-US" sz="4000" kern="1200" dirty="0">
              <a:solidFill>
                <a:srgbClr val="404040"/>
              </a:solidFill>
              <a:latin typeface="+mj-lt"/>
              <a:ea typeface="+mj-ea"/>
              <a:cs typeface="+mj-cs"/>
            </a:endParaRPr>
          </a:p>
        </p:txBody>
      </p:sp>
    </p:spTree>
    <p:extLst>
      <p:ext uri="{BB962C8B-B14F-4D97-AF65-F5344CB8AC3E}">
        <p14:creationId xmlns:p14="http://schemas.microsoft.com/office/powerpoint/2010/main" val="3882889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lvl="2" algn="ctr" rtl="0">
              <a:lnSpc>
                <a:spcPct val="90000"/>
              </a:lnSpc>
              <a:spcBef>
                <a:spcPct val="0"/>
              </a:spcBef>
            </a:pPr>
            <a:r>
              <a:rPr lang="en-US" sz="4000" kern="1200" dirty="0">
                <a:solidFill>
                  <a:srgbClr val="404040"/>
                </a:solidFill>
                <a:latin typeface="+mj-lt"/>
                <a:ea typeface="+mj-ea"/>
                <a:cs typeface="+mj-cs"/>
              </a:rPr>
              <a:t>Start a build and print debug info</a:t>
            </a:r>
          </a:p>
        </p:txBody>
      </p:sp>
      <p:pic>
        <p:nvPicPr>
          <p:cNvPr id="5" name="Picture 4">
            <a:extLst>
              <a:ext uri="{FF2B5EF4-FFF2-40B4-BE49-F238E27FC236}">
                <a16:creationId xmlns:a16="http://schemas.microsoft.com/office/drawing/2014/main" id="{5495F16B-4E39-4B45-9972-24EFD5BFC749}"/>
              </a:ext>
            </a:extLst>
          </p:cNvPr>
          <p:cNvPicPr>
            <a:picLocks noChangeAspect="1"/>
          </p:cNvPicPr>
          <p:nvPr/>
        </p:nvPicPr>
        <p:blipFill rotWithShape="1">
          <a:blip r:embed="rId3"/>
          <a:srcRect t="27020"/>
          <a:stretch/>
        </p:blipFill>
        <p:spPr>
          <a:xfrm>
            <a:off x="1360738" y="2068496"/>
            <a:ext cx="9470524" cy="797085"/>
          </a:xfrm>
          <a:prstGeom prst="rect">
            <a:avLst/>
          </a:prstGeom>
        </p:spPr>
      </p:pic>
    </p:spTree>
    <p:extLst>
      <p:ext uri="{BB962C8B-B14F-4D97-AF65-F5344CB8AC3E}">
        <p14:creationId xmlns:p14="http://schemas.microsoft.com/office/powerpoint/2010/main" val="106810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lvl="2" algn="ctr" rtl="0">
              <a:lnSpc>
                <a:spcPct val="90000"/>
              </a:lnSpc>
              <a:spcBef>
                <a:spcPct val="0"/>
              </a:spcBef>
            </a:pPr>
            <a:r>
              <a:rPr lang="en-US" sz="5400" kern="1200">
                <a:solidFill>
                  <a:srgbClr val="FFFFFF"/>
                </a:solidFill>
                <a:latin typeface="+mj-lt"/>
                <a:ea typeface="+mj-ea"/>
                <a:cs typeface="+mj-cs"/>
              </a:rPr>
              <a:t>Try it for yourself </a:t>
            </a:r>
          </a:p>
        </p:txBody>
      </p:sp>
      <p:pic>
        <p:nvPicPr>
          <p:cNvPr id="4" name="Picture 3">
            <a:extLst>
              <a:ext uri="{FF2B5EF4-FFF2-40B4-BE49-F238E27FC236}">
                <a16:creationId xmlns:a16="http://schemas.microsoft.com/office/drawing/2014/main" id="{EF8C7436-2CB1-479B-A10B-8DD9C450E3DA}"/>
              </a:ext>
            </a:extLst>
          </p:cNvPr>
          <p:cNvPicPr>
            <a:picLocks noChangeAspect="1"/>
          </p:cNvPicPr>
          <p:nvPr/>
        </p:nvPicPr>
        <p:blipFill>
          <a:blip r:embed="rId3"/>
          <a:stretch>
            <a:fillRect/>
          </a:stretch>
        </p:blipFill>
        <p:spPr>
          <a:xfrm>
            <a:off x="1925822" y="307731"/>
            <a:ext cx="8285256" cy="3997637"/>
          </a:xfrm>
          <a:prstGeom prst="rect">
            <a:avLst/>
          </a:prstGeom>
        </p:spPr>
      </p:pic>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430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798C5-46A8-4A3B-A4BE-33874623CD7D}"/>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lvl="2" algn="ctr" rtl="0">
              <a:lnSpc>
                <a:spcPct val="90000"/>
              </a:lnSpc>
              <a:spcBef>
                <a:spcPct val="0"/>
              </a:spcBef>
            </a:pPr>
            <a:r>
              <a:rPr lang="en-US" sz="5400" kern="1200">
                <a:solidFill>
                  <a:srgbClr val="FFFFFF"/>
                </a:solidFill>
                <a:latin typeface="+mj-lt"/>
                <a:ea typeface="+mj-ea"/>
                <a:cs typeface="+mj-cs"/>
              </a:rPr>
              <a:t>Try it for yourself </a:t>
            </a:r>
          </a:p>
        </p:txBody>
      </p:sp>
      <p:pic>
        <p:nvPicPr>
          <p:cNvPr id="3" name="Picture 2" descr="A screenshot of a cell phone&#10;&#10;Description automatically generated">
            <a:extLst>
              <a:ext uri="{FF2B5EF4-FFF2-40B4-BE49-F238E27FC236}">
                <a16:creationId xmlns:a16="http://schemas.microsoft.com/office/drawing/2014/main" id="{50D361D9-5457-4B6F-97FF-20AF3D002650}"/>
              </a:ext>
            </a:extLst>
          </p:cNvPr>
          <p:cNvPicPr>
            <a:picLocks noChangeAspect="1"/>
          </p:cNvPicPr>
          <p:nvPr/>
        </p:nvPicPr>
        <p:blipFill>
          <a:blip r:embed="rId3"/>
          <a:stretch>
            <a:fillRect/>
          </a:stretch>
        </p:blipFill>
        <p:spPr>
          <a:xfrm>
            <a:off x="2981472" y="307731"/>
            <a:ext cx="6173957" cy="3997637"/>
          </a:xfrm>
          <a:prstGeom prst="rect">
            <a:avLst/>
          </a:prstGeom>
        </p:spPr>
      </p:pic>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D1D51-72A7-41B0-8840-6298CC1D2B4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Big Picture: Devops</a:t>
            </a:r>
          </a:p>
        </p:txBody>
      </p:sp>
      <p:pic>
        <p:nvPicPr>
          <p:cNvPr id="5" name="Picture 4" descr="A picture containing device&#10;&#10;Description automatically generated">
            <a:extLst>
              <a:ext uri="{FF2B5EF4-FFF2-40B4-BE49-F238E27FC236}">
                <a16:creationId xmlns:a16="http://schemas.microsoft.com/office/drawing/2014/main" id="{692D991C-90BC-4FCA-AD3A-5342F2EBF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304082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D1EA1-FB7B-4D3C-B650-D80E5F4FF48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Where we are in the process:</a:t>
            </a:r>
          </a:p>
        </p:txBody>
      </p:sp>
      <p:pic>
        <p:nvPicPr>
          <p:cNvPr id="5" name="Picture 4" descr="A screenshot of a cell phone&#10;&#10;Description automatically generated">
            <a:extLst>
              <a:ext uri="{FF2B5EF4-FFF2-40B4-BE49-F238E27FC236}">
                <a16:creationId xmlns:a16="http://schemas.microsoft.com/office/drawing/2014/main" id="{EDA0780B-40CE-4DB3-8DFE-86E7DE466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529" y="1675227"/>
            <a:ext cx="8290941" cy="4394199"/>
          </a:xfrm>
          <a:prstGeom prst="rect">
            <a:avLst/>
          </a:prstGeom>
        </p:spPr>
      </p:pic>
      <p:sp>
        <p:nvSpPr>
          <p:cNvPr id="6" name="Rectangle 5">
            <a:extLst>
              <a:ext uri="{FF2B5EF4-FFF2-40B4-BE49-F238E27FC236}">
                <a16:creationId xmlns:a16="http://schemas.microsoft.com/office/drawing/2014/main" id="{C635EA2F-9C81-404D-89BF-B6376C6B7769}"/>
              </a:ext>
            </a:extLst>
          </p:cNvPr>
          <p:cNvSpPr/>
          <p:nvPr/>
        </p:nvSpPr>
        <p:spPr>
          <a:xfrm>
            <a:off x="4730124" y="5047487"/>
            <a:ext cx="970156" cy="938445"/>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4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2DD5466-6B04-4847-B793-47DB4FA9780F}"/>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Consider the following scenario</a:t>
            </a:r>
          </a:p>
        </p:txBody>
      </p:sp>
      <p:pic>
        <p:nvPicPr>
          <p:cNvPr id="1026" name="Picture 2" descr="data:image/png;base64,iVBORw0KGgoAAAANSUhEUgAAAk0AAADzCAYAAACbpSJ0AAAaI0lEQVR4nO3dv27kRhLH8Zb31pH/nXGAYcN+Ae1FNoMNHRzgxIkBrROHDBw52SfgCxDezLlD5RPvhQ4M5zdPcbgXqAtWI3FGTXKo7pqurv5+AAZe7lJ0Fbv4E0eaCQKgScMwSAiBLbINw1C6PQAMCqVPAEAZwzAQDiKoC4A5hCagUYSDOOoCYA6hCWgU4SCOugCYQ2gCGkU4iKMuAOYQmoBGEQ7iqAuAOYQmoFGEgzjqAmAOoQloFOEgjroAmENoAho1Hw72MnYz72HUjbLf+oX2o3Shl12uv5fk3f9bv/BFCE0A5hCagEadFQ5yBBlCEwAnCE1Ao54emnbS3z99WtrXybh/OEbfPzyxioaW1dC08HX3o3Rh7viTf9f10hOaADwRoQlo1FND064P0o37u92dhPsEcvIUZ9e/eznvLtAc/s39n5/xtabmv+5O+kNAixxn+u9k18+HtjuEJgBzCE1Ao54Wmk4CiuykP+yfCz2nf37u3zuy8HWjf/ew7/Tv8fIcgKcjNAGNenpoOv0B8cnLcOc8QXpyaJr5uoe/0U/3zQe5XU9oAvA0hCagUU8PTTPBRv1J03KgeniVcHocnjQByIfQBDQqx880Hf980kkgOfzbLKFp4etGj//wFIqfaQKQC6EJaFSe3547fols6bfnzgtNkfeGOvqB7/jX3Y/d5L2kTn9DbvK+U/z2HIAEhCagUYSDOOoCYA6hCWgU4SCOugCYQ2gCGkU4iKMuAOYQmoBGEQ7iqAuAOYQmoFGEgzjqAmAOoQloFOEgjroAmENoAhpFOIijLgDmEJqARhEO4qgLgDmEJqBRhIM46gJgDqEJaBThII66AJhDaAIaRTiIoy4A5hCagEYRDuKoC4A5hCagUYSDOOoCYA6hCWjUMAwSQmCLbIQmADGEJgDFffXVV/Lf//639GkAwCJCE4Cifv/9dwkhyA8//FD6VABgEaEJQFGfffaZhBDk6upK/ve//5U+HQCYRWgCUMzhKdNh42kTAMsITQCKOTxlOmw8bQJgGaEJQBGnT5l42gTAOkITgCJOnzLxtAmAdYQmABc3fcp0dXUlIQR5/vw5T5sAmEZoAnBxX331lYQQ5J///Kf88ccf928o+dtvv8mzZ88khMDTJgDmEJoAXNS///1vef36tfzxxx/3f3b6Lty//fabvH79usTpAcAsQhOA4vjoEgA1IDQBKI7QBKAGhCYAxRGaANSA0ASgOEITgBoQmgAUR2gCUANCE4DiCE0AakBoAlAcoQlADQhNAIojNAGoAaEJQHGEJgA1IDQBKI7QBKAGhCYAxRGaANSA0ASgOEITgBoQmgAUR2gCUANCE4DiCE0AakBoAlAcoQlADQhNAIojNAGoAaEJQHGEJgA1IDQBKI7QBKAGhCYAxRGaANSA0KTs9vaWjY1tZQshyI8//lj8PNjYvGzQQWhSdnNzIy9fvpSbmxs2NraZ7aOPPpLr6+vi58HGVvt2uN9AB6FJ2c3NDakfWDEMAy/PARnc3t4SmhQRmpQRmoB1hCYgD0KTLkKTMkITsI7QBORBaNJFaFJGaALWEZqAPAhNughNyghNwDpCE5AHoUkXoUkZoQlYR2gC8iA06SI0KSM0AesITUAehCZdhCZlhCZgHaEJyIPQpIvQpIzQBKwjNAF5EJp0EZqUEZqAdYQmIA9Cky5CkzJCE7CO0ATkQWjSRWhSRmgC1hGagDwITboITcoITcA6QhOQB6FJF6FJGaEJWEdoAvIgNOkiNCkjNAHrCE1AHoQmXYQmZYQmYB2hCciD0KSL0KSM0ASsIzQBeRCadBGalBGagHWEJiAPQpMuQpMyQhOwjtAE5EFo0kVoUkZoAtYRmoA8CE26CE3KCE3AOkITkAehSRehSRmhCVhHaALyIDTpIjQpIzQB6whNQB6EJl2EJmWEJmAdoQnIg9Cki9CkjNAErCM0AXkQmnQRmpQRmoB1hCYgD0KTLkKTMkITsI7QBORBaNJFaFJGaALWEZpQq7dv395fvxa2V69eyfX1dfHzGIZB3r59W7o92bkMTSEEtpkNOBiGofj1aHUjwOFcwzDIt99+myFk/CRfH12HX8tPqcf85Tv5IsdxnrAdauKNy7tonnCwk/7oAu5ll3rI/ShdjuM8EaEJU4fhls7XWslXF7Qgz/Xybg31kwt+P3YSulH2iUcuxes6cnkXTQ8H/i5gEUITjjHs47wOe+jIcr1Ev0nYSR86GffT/458Y7IfpetGGfuHb1zu1+Oj4y4do5e+y/RNj/hdRy7vosnhwOEFLEJowjGGfZzXYQ8dea6XvYxdWPxmY9cH6e4W1X7sJBwWy36ULjzsk13/cJyTdTQ9xuO/d/zNTyqv68jlXTQ9HPi7gEUITTjGsI/zOuyhI+v1susnL3OffuNx+t936+P0G4zpfx/tm/yb02MqvBzudR25vItmCweOLmARQhOOMezjvA576FC7XvajdPdr5/TnBifr7Nx19Git7GXsWEdbubyLqoSDyi9gEUITjjHs47wOe+jIcr3s+ocnsEd/fHiKevqNwwTffFyUy7tocjhweAGLEJpwjGEf53XYQ4fWL1ScPqVdfon6nHW04RgZeF1HLu+iGr89V/sFLEJowjGGfZzXYQ8dem/dMX1Z+3T/ZN+GdbT4CxWso7O4vIvqvE9T3RewCKEJxxj2cV6HPXRwvcR5rYvLuyjhII66YMrrUEtFXbAF10uc17q4vIsSDuKoC6a8DrVU1AVbcL3Eea2Ly7so4SCOumDK61BLRV2wBddLnNe6uLyLEg7iqAumvA61VNQFW3C9xHmti8u7KOEgjrpgyutQS0VdsAXXS5zXuri8ixIO4qgLprwOtVTUBVucfb3cfeRPeLSd/rbpRkq/bZ3K6zpyeRc9Kxw0dgGLEJpwjGEf53XYQ8e2dWTvetfidR25vIueH5rauYBFCE04xrCP8zrsoSPbOtqP0nWjjP3DNyaP3zT2bl/XSx/7KKEtx3h0Lgvvhdb10nexfzPP6zpyeRfNEpqcXcAihCYcY9jHeR320JF1HYWZd76XyLvixz5KaMMx9mN39BFIs/vujhn5tKRFXteRy7tottDk6AIWITThGMM+zuuwh47kl7nP+VihR5+/OPOh1avHmL6kPj3mwr4nPmn2uo5c3kWTfqbJ6QV8dl3QDIZ9Yl0Ayf3Nx8LHCk2+iXj6Opr7ucSFfayjIy7vovmeNPm5gEUITTjGsI/zOuyh4yLrKNs3H3Nff2Ef6+iIy7uoemiq8AIWITThGMM+zuuwh47LrKMtL3NvOMbSy+hzT5LP5HUdubyL6oem+i5gEUITjjHs47wOe+hIf+uOu5+7W1kDR09V+/EJ33ycHOPRW4bM7GMdHXF5F017nyafF/DZdUEzGPaJdQGk0PWScB+4FK/ryOVd9OLhoIILWITQhGMM+zivwx46LnO97GXsMr6x7AV4XUcu76L64aC+C1iE0IRjDPs4r8MeOrhe4rzWxeVdlHAQR10w5XWopaIu2ILrJc5rXVzeRQkHcdQFU16HWirqgi0sXS//+c9/Sp/CPUt1ycnlXZRwEEddMOV1qKWiLthiGAb59ttv76+bktsnn3xS/BwO26Em3ri8i8Z+y4ctEJpwZBiG4tej1c3jsIeOt2/fFg8owzDIzz//LCEE+fnnn4ufy2F7+/Zt6fZkx11U2YsXL+TPP/8sfRqAaX/7299KnwJQtQ8//FBCCPLJJ5+UPhXXCE3KQgjy8ccflz4NwKzpd8gAtvvrr7+OnpT+9ddfpU/JLUKTohcvXtxfxDxtAuLee+89CSHIe++9V/pUgCodnjIdNp426SE0KZpexDxtAh47PGU6bDxtArY5fcrE0yZdhCYl06dMPG0C4g5PmQ4bT5uAbU6fMvG0SRehSUnsIuZpE/Dg9CkTT5uAbeaeMvG0SQ+hSUHsKRNPm4Bjp0+ZeNoEbPPxxx9LCEH+8Y9/iMjDe/F9/vnnPG1SQmhScBj+V1dXcnV1Jc+fP7//s+fPn5c+PaC46VOmw/p4//33edoEnOnPP/+Uzz///OjPDqHp4IsvvuAb9cwITZm9ePFCrq6u5F//+peIiDx79ky++eYbEXl47ZmLGK179uyZXF1dya+//ioiD8P+119/laurK963CXiC09CE/KhwZoewdDANTQc//vjjJU8JMOXNmzf3YengdNi/efNG3rx5c8nTAqpHaNJHhZXFQhOAYwx7IB3rSB8VVkZoAtYx7IF0rCN9VFgZoQlYx7AH0rGO9FFhZYQmYB3DHkjHOtJHhZURmoB1DHsgHetIHxVWRmgC1jHsgXSsI31UWBmhCVjHsAfSsY70UWFlhCZgHcMeSMc60keFlRGagHUMeyAd60gfFVZGaALWMeyBdKwjfVRYGaEJWMewB9KxjvSZqvDNzY277erqSv7+978XP4+cG8orfQ3k3kIIxc9BY7u9vS19qWBB6euDdVTfOjIVmkIIcnt762r74IMP5Jtvvil+Hrk2vpOx4ebmRl6/fl38esh5XZU+h9zby5cv5fbWzrDHY6wj+5u1dWTqDujxhvzll1/K69evS59GNh57VCNr332l8nhdeeuRR956xDrSZ6rCHhtOaIIGa4MklcfryluPPPLWI9aRPlMV9thwQhM0WBskqTxeV9565JG3HrGO9JmqsMeGE5qgwdogSeXxuvLWI4+89Yh1pM9UhT02nNAEDdYGSSqP15W3HnnkrUesI32mKuyx4YQmaLA2SFJ5vK689cgjbz1iHekzVWGPDSc0QYO1QZLK43XlrUceeesR60ifqQp7bDihCRqsDZJUHq8rbz3yyFuPWEf6TFXYY8MJTdBgbZCk8nhdeeuRR956xDrSZ6rCHhtOaIIGa4MklcfryluPPPLWI9aRPlMV9thwQhM0WBskqTxeV9565JG3HrGO9JmqsMeGE5qgwdogSeXxuvLWI4+89Yh1pM9UhT02nNAEDdYGSSqP15W3HnnkrUesI32mKuyx4YQmaLA2SFJ5vK689cgjbz1iHekzVWGPDSc0QYO1QZLK43XlrUceeesR60ifqQp7bDihCRqsDZJUHq8rbz3yyFuPWEf6TFXYY8MJTdBgbZCk8nhdeeuRR956xDrSZ6rCHhtOaIIGa4MklcfryluPPPLWI9aRPlMV9thwQhM0WBskqTxeV9565JG3HrGO9JmqsMeGE5qgwdogSeXxuvLWI4+89Yh1pM9UhT02nNAEDdYGSSqP15W3HuUyDIOZ7fr6Wl69elX8PA5bqlzrqHQdLPcoDMMgIQS2yJbjIs4RmuiRbo/OVfr/1fKWo7Y5lK6D5c2KEELeG9kv38kX4Wv5qfQxUm/GxtYRPYr3KBz+I6v9KF3oZVf6GAly1SVXaKJHj6nUZUH2G4+DHojkqUvOYZ8VPcrOZI8MYB3ZZzs0FUZoso/QZAPD3r5mQtNpv073daOM/cPTt34X+XsiIrKT/v4p3cnxul767uTPM2hmHVXeI/3QVGmBmgpNjffoXAySOIa9NNGjXIr2KATpxv27fbteQjfKPvLvdv3S35v0NiPWkVTRo/KhyWiBCE3t9OhcDJI4hr000aNcyvbonH076R+F3E7GfeQYGbGOtuwr1yMDoclmgQhN7fToXAySOIb9ln319igX8z161Ie9jF0dPWpmHRXsUR2hqUCBCE3t9OhcDJI4hv2GfRX3KBfzPao42DazjnjStLav3qcYzYSmint0LgZJHMN+y756e5RL+rlMaiZy/BLnyb792D38fNiG/i2/hGq3R3bWkd8eZQpN/grkLzTRo1QMkjiGvTTRo1yynMuun7wH1aRfcujLu33dOD6E1C2hVxZ+WN9wj+ysI3Hbo3xPmpwVyF9oEnqUiEESx7CXJnqUi6VzscTdOnJI7+U5B1yGJmeqDE0OMezts1QXS+diCevIPkLTAkKTfYQmGxj29lmqi6VzsYR1ZB+haQGhyT5Ckw0Me/ss1cXSuVjCOrKP0LSA0GQfockGhr19lupi6VwsYR3ZR2haQGiyj9BkA8PePkt1sXQulrCO7CM0LSA02UdosoFhb5+lupx1LvtRuvvfMJxux7/NuJnibyimqm4dNdqj80NTYwWqMjTRI1UMkjiG/fS4fnuUy/k9sllLLXWuo/Z6tDE0tVOgekMTPdLCIIlj2NvnLjTtR+m6Ucb+IfQef9Dx5L2wul762EfVbDnGo3NZeK+trpe+i/2bZe7WkdMe5QtNzgrkMjTRoyQMkjiGfRs9yiVbj8LMO6tL5F3XYx9Vs+EY+7GTMGng7L67Y/ZbmnPH5Tpy2KO8oclRgdyGJnr0ZAySOIZ9Gz3KJekl1LmPnDn679PP95v5UOTVY0xfrp0ec2FfwlPMOtdRez1K/5kmpwWqNzTRIy0MkoS6XOAYZx+HHhWVL9gufGzNJKA+vUdzP/O2sK+5ddRejzI/afJToHpDEz3SwiCJY9i30aNc1HuULdjOff2Ffayj+f1OenSZ0FRhgZoLTQ336FwMkjiGfRs9ykW/R1teQt1wjKWXaOeeUm7Q1jqqt0cXCk31Fai90NRuj87FIIlj2LfRo1ySXkI9/EzXSn2Pntj14xOC7ckxHr0dxcy+5tZRez3K8D5NPgtUb2iiR1oYJAl1ucAxzj4OPSrq4ueSULdLqm4d5VRRj8q8I3gFBaoyNOXUUI/OxSCJY9i30aNc9M9lL2MX+3kx29paR/X26EKhqb4CtRea2u3RuRgkcQx75S+ZQVuhqU5traM6lXvSVIH2QlN9/IWmOjHs7bNUF0vnYgnryD5C0wJCk32EJhsY9vZZqoulc7GEdWQfoWkBock+QpMNDHv7LNUlhHC/dtkeNmvrqHQ9LG73oSn2WyRs7y6aVLlCU+laWN1y9Ohcpf9fLW85aptD6TpY3qwofeOzvKXK1efSdbC82VlJTuUITYB3lm7qQK1YR/qosDJCE7COYQ+kYx3po8LKCE3AOoY9kI51pI8KKyM0AesY9kA61pE+KqyM0ASsY9gD6VhH+qiwMkITsI5hD6RjHemjwsoITcA6hj2QjnWkjworIzQB6xj2QDrWkT4qrIzQBKxj2APpWEf6qLAyQhOwjmEPpGMd6aPCyghNwDqGPZCOdaSPCisjNAHrGPZAOtaRPiqsjNAErGPYA+lYR/qosDJCE7COYQ+kYx3po8LKCE3AOoZ9O4ZhYJvZUuVaR6XrYHkLwzBICIEtsuW4iHOEJnqk26Nzlf5/tbzlqG0OpetgebMihJD3RvbLd/JF+Fp+Kn2M1JuxsXVEj+I9Cof/yGo/Shd62ZU+RoJcdckVmujRYyp1WZD9xuOgByJ56pJz2GdFj7Iz2SMDWEf22Q5NhRGa7CM02cCwt6+Z0HTar9N93Shj//D0rd9F/p6IiOykv39Kd3K8rpe+O/nzDJpZR5X3SD80VVqgpkJT4z06F4MkjmEvTfQol6I9CkG6cf9u366X0I2yj/y7Xb/09ya9zYh1JFX0qHxoMlogQlM7PToXgySOYS9N9CiXsj06Z99O+kcht5NxHzlGRqyjLfvK9chAaLJZIEJTOz06F4MkjmG/ZV+9PcrFfI8e9WEvY1dHj5pZRwV7VEdoKlAgQlM7PToXgySOYb9hX8U9ysV8jyoOts2sI540re2r9ylGM6Gp4h6di0ESx7Dfsq/eHuWSfi6Tmokcv8R5sm8/dg8/H7ahf8svodrtkZ115LdHmUKTvwL5C030KBWDJI5hL030KJcs57LrJ+9BNemXHPrybl83jg8hdUvolYUf1jfcIzvrSNz2KN+TJmcF8heahB4lYpDEMeyliR7lYulcLHG3jhzSe3nOAZehyZkqQ5NDDHv7LNXF0rlYwjqyj9C0gNBkH6HJBoa9fZbqYulcLGEd2UdoWkBoso/QZAPD3j5LdbF0LpawjuwjNC0gNNlHaLKBYW+fpbpYOhdLWEf2EZoWDMMgr169ktvb26Tt008/le+//z7pGK9evaJHEYQmG0IIyeskxzEOx8Fjlupi6VwsYR3ZR2haMAyDXF9fy83NTdL25ZdfysuXL5OOcX19TY8iCE02hBCyrJPUY9zc3NCjGZbqcta57Efp7n/DcLod/zbjZoq/oZiqunXUaI/OD02NFchSmKRHcSZDU2M9EOGGfHxcerTm/B7ZrKUWemTfE0JTOwWqNzTRIy0MkjiGvX3uerQfpetGGfuH0Hv8QceT98LqeuljH1Wz5RiPzmXhvba6Xvou9m+W0aM6epQvNDkrkMvQRI+SMEjiGPb0aItsPQoz76wukXddj31UzYZj7MdOwqSBs/vujtlvac4delRHj/KGJkcFchua6NGTMUjiGPb0aIukl1DnPnLm6L9PP99v5kORV48xfbl2esyFfQlPMelRHT1K/5kmpwWqNzTRIy0MkoS6XAg9SqjLheQLtgsfWzMJqE/v0dzPvC3so0fz+530KPOTJj8Fqjc00SMtDJI4hj092kK9R9mC7dzXX9hHj+b3O+nRZUJThQVqLjTRo1UMkjiGPT3aQr9HW15C3XCMpZdo555SbkCP6ujRhUJTfQVqLzTRozUMkjiGPT3aIukl1MPPdK3U9+iJXT8+IdieHOPR21HM7KNH7nuU4X2afBao3tBEj7QwSBLqciH0KKEuF3Lxc0mo2yXRozp6VOYdwSsoUJWhKSd69AiDJI5hT4+20D+XvYxd7OfFbKNHyl8ygwuGpvoK1F5ookdrGCRxDHvlL5lBWz2qk6W6WDoXS8o9aaqApbpYOhdL/IWmOlmqi6VzscRSXSydiyWW6mLpXCwhNC2wVBdL52IJockGS3WxdC6WWKqLpXOxxFJdLJ2LJYSmBZbqYulcLCE02WCpLpbOxRJLdQkh3K9dtoeNHtnf7kNT7LdI2N5dNBbQIxs9Kv3/anmzonQdLG9WlL7xWd6sKF0Hy5udlQQAAGDY/wFHdocohooGMAAAAABJRU5ErkJggg==">
            <a:extLst>
              <a:ext uri="{FF2B5EF4-FFF2-40B4-BE49-F238E27FC236}">
                <a16:creationId xmlns:a16="http://schemas.microsoft.com/office/drawing/2014/main" id="{C6B3A27F-2EF8-428C-83F6-C17A934B5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634" y="800945"/>
            <a:ext cx="7240926" cy="2987343"/>
          </a:xfrm>
          <a:prstGeom prst="rect">
            <a:avLst/>
          </a:prstGeom>
          <a:noFill/>
          <a:extLst>
            <a:ext uri="{909E8E84-426E-40DD-AFC4-6F175D3DCCD1}">
              <a14:hiddenFill xmlns:a14="http://schemas.microsoft.com/office/drawing/2010/main">
                <a:solidFill>
                  <a:srgbClr val="FFFFFF"/>
                </a:solidFill>
              </a14:hiddenFill>
            </a:ext>
          </a:extLst>
        </p:spPr>
      </p:pic>
      <p:cxnSp>
        <p:nvCxnSpPr>
          <p:cNvPr id="1030"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A2EB92-6532-40D7-89DE-322F023B6A46}"/>
              </a:ext>
            </a:extLst>
          </p:cNvPr>
          <p:cNvSpPr>
            <a:spLocks noGrp="1"/>
          </p:cNvSpPr>
          <p:nvPr>
            <p:ph idx="1"/>
          </p:nvPr>
        </p:nvSpPr>
        <p:spPr>
          <a:xfrm>
            <a:off x="4887928" y="4842537"/>
            <a:ext cx="6673136" cy="1461780"/>
          </a:xfrm>
        </p:spPr>
        <p:txBody>
          <a:bodyPr anchor="ctr">
            <a:normAutofit/>
          </a:bodyPr>
          <a:lstStyle/>
          <a:p>
            <a:r>
              <a:rPr lang="en-US" sz="1800" dirty="0">
                <a:solidFill>
                  <a:schemeClr val="bg1"/>
                </a:solidFill>
              </a:rPr>
              <a:t>What if you are the Tech Lead at a company and you wanted make a program to improve your organization’s programming.</a:t>
            </a:r>
          </a:p>
        </p:txBody>
      </p:sp>
    </p:spTree>
    <p:extLst>
      <p:ext uri="{BB962C8B-B14F-4D97-AF65-F5344CB8AC3E}">
        <p14:creationId xmlns:p14="http://schemas.microsoft.com/office/powerpoint/2010/main" val="2043914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8D2C8-80D5-42ED-9508-79EF705709C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What should the program do?</a:t>
            </a:r>
          </a:p>
        </p:txBody>
      </p:sp>
      <p:sp>
        <p:nvSpPr>
          <p:cNvPr id="3" name="Content Placeholder 2">
            <a:extLst>
              <a:ext uri="{FF2B5EF4-FFF2-40B4-BE49-F238E27FC236}">
                <a16:creationId xmlns:a16="http://schemas.microsoft.com/office/drawing/2014/main" id="{70E687B5-2A57-427A-8181-6A2BBFDA6803}"/>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Build stability</a:t>
            </a:r>
          </a:p>
          <a:p>
            <a:r>
              <a:rPr lang="en-US" sz="2000" dirty="0">
                <a:solidFill>
                  <a:schemeClr val="bg1"/>
                </a:solidFill>
              </a:rPr>
              <a:t>Project progression</a:t>
            </a:r>
          </a:p>
          <a:p>
            <a:r>
              <a:rPr lang="en-US" sz="2000" dirty="0">
                <a:solidFill>
                  <a:schemeClr val="bg1"/>
                </a:solidFill>
              </a:rPr>
              <a:t>Unit tests</a:t>
            </a:r>
          </a:p>
          <a:p>
            <a:r>
              <a:rPr lang="en-US" sz="2000" dirty="0">
                <a:solidFill>
                  <a:schemeClr val="bg1"/>
                </a:solidFill>
              </a:rPr>
              <a:t>Automated reporting of errors</a:t>
            </a:r>
          </a:p>
          <a:p>
            <a:r>
              <a:rPr lang="en-US" sz="2000" dirty="0">
                <a:solidFill>
                  <a:schemeClr val="bg1"/>
                </a:solidFill>
              </a:rPr>
              <a:t>Report generating periodically </a:t>
            </a:r>
          </a:p>
        </p:txBody>
      </p:sp>
      <p:pic>
        <p:nvPicPr>
          <p:cNvPr id="8" name="Picture 7" descr="A picture containing indoor&#10;&#10;Description automatically generated">
            <a:extLst>
              <a:ext uri="{FF2B5EF4-FFF2-40B4-BE49-F238E27FC236}">
                <a16:creationId xmlns:a16="http://schemas.microsoft.com/office/drawing/2014/main" id="{776D7309-19A3-4BE2-BA45-7871E1B57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Tree>
    <p:extLst>
      <p:ext uri="{BB962C8B-B14F-4D97-AF65-F5344CB8AC3E}">
        <p14:creationId xmlns:p14="http://schemas.microsoft.com/office/powerpoint/2010/main" val="3186506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C6ECD8-8710-4A0B-9AF4-75D5B4BACED5}"/>
              </a:ext>
            </a:extLst>
          </p:cNvPr>
          <p:cNvSpPr>
            <a:spLocks noGrp="1"/>
          </p:cNvSpPr>
          <p:nvPr>
            <p:ph type="title"/>
          </p:nvPr>
        </p:nvSpPr>
        <p:spPr>
          <a:xfrm>
            <a:off x="863029" y="1012004"/>
            <a:ext cx="3416158" cy="4795408"/>
          </a:xfrm>
        </p:spPr>
        <p:txBody>
          <a:bodyPr>
            <a:normAutofit/>
          </a:bodyPr>
          <a:lstStyle/>
          <a:p>
            <a:r>
              <a:rPr lang="en-US">
                <a:solidFill>
                  <a:srgbClr val="FFFFFF"/>
                </a:solidFill>
              </a:rPr>
              <a:t>Motivating factors: CI/CD</a:t>
            </a:r>
          </a:p>
        </p:txBody>
      </p:sp>
      <p:graphicFrame>
        <p:nvGraphicFramePr>
          <p:cNvPr id="5" name="Content Placeholder 2">
            <a:extLst>
              <a:ext uri="{FF2B5EF4-FFF2-40B4-BE49-F238E27FC236}">
                <a16:creationId xmlns:a16="http://schemas.microsoft.com/office/drawing/2014/main" id="{59FEFF52-4EB1-45E9-81F1-55987A6BDB20}"/>
              </a:ext>
            </a:extLst>
          </p:cNvPr>
          <p:cNvGraphicFramePr>
            <a:graphicFrameLocks noGrp="1"/>
          </p:cNvGraphicFramePr>
          <p:nvPr>
            <p:ph idx="1"/>
            <p:extLst>
              <p:ext uri="{D42A27DB-BD31-4B8C-83A1-F6EECF244321}">
                <p14:modId xmlns:p14="http://schemas.microsoft.com/office/powerpoint/2010/main" val="5944541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810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E581-248A-4473-B8C8-3D29B7CAA49F}"/>
              </a:ext>
            </a:extLst>
          </p:cNvPr>
          <p:cNvSpPr>
            <a:spLocks noGrp="1"/>
          </p:cNvSpPr>
          <p:nvPr>
            <p:ph type="title"/>
          </p:nvPr>
        </p:nvSpPr>
        <p:spPr/>
        <p:txBody>
          <a:bodyPr/>
          <a:lstStyle/>
          <a:p>
            <a:r>
              <a:rPr lang="en-US" dirty="0"/>
              <a:t>Getting started: Installing Jenkins and </a:t>
            </a:r>
            <a:br>
              <a:rPr lang="en-US" dirty="0"/>
            </a:br>
            <a:r>
              <a:rPr lang="en-US" dirty="0"/>
              <a:t>Jenkins-Python</a:t>
            </a:r>
          </a:p>
        </p:txBody>
      </p:sp>
      <p:sp>
        <p:nvSpPr>
          <p:cNvPr id="3" name="Text Placeholder 2">
            <a:extLst>
              <a:ext uri="{FF2B5EF4-FFF2-40B4-BE49-F238E27FC236}">
                <a16:creationId xmlns:a16="http://schemas.microsoft.com/office/drawing/2014/main" id="{781A0152-6CA6-4574-8E9C-A5D4F053BC30}"/>
              </a:ext>
            </a:extLst>
          </p:cNvPr>
          <p:cNvSpPr>
            <a:spLocks noGrp="1"/>
          </p:cNvSpPr>
          <p:nvPr>
            <p:ph type="body" idx="1"/>
          </p:nvPr>
        </p:nvSpPr>
        <p:spPr>
          <a:xfrm>
            <a:off x="6453188" y="1681163"/>
            <a:ext cx="5157787" cy="823912"/>
          </a:xfrm>
        </p:spPr>
        <p:txBody>
          <a:bodyPr/>
          <a:lstStyle/>
          <a:p>
            <a:r>
              <a:rPr lang="en-US" dirty="0"/>
              <a:t>Installing python-</a:t>
            </a:r>
            <a:r>
              <a:rPr lang="en-US" dirty="0" err="1"/>
              <a:t>jenkins</a:t>
            </a:r>
            <a:endParaRPr lang="en-US" dirty="0"/>
          </a:p>
        </p:txBody>
      </p:sp>
      <p:sp>
        <p:nvSpPr>
          <p:cNvPr id="4" name="Content Placeholder 3">
            <a:extLst>
              <a:ext uri="{FF2B5EF4-FFF2-40B4-BE49-F238E27FC236}">
                <a16:creationId xmlns:a16="http://schemas.microsoft.com/office/drawing/2014/main" id="{4BB1677D-8BFB-46E3-8B54-AE4666C8A378}"/>
              </a:ext>
            </a:extLst>
          </p:cNvPr>
          <p:cNvSpPr>
            <a:spLocks noGrp="1"/>
          </p:cNvSpPr>
          <p:nvPr>
            <p:ph sz="half" idx="2"/>
          </p:nvPr>
        </p:nvSpPr>
        <p:spPr>
          <a:xfrm>
            <a:off x="6453188" y="2505075"/>
            <a:ext cx="5157787" cy="3684588"/>
          </a:xfrm>
        </p:spPr>
        <p:txBody>
          <a:bodyPr/>
          <a:lstStyle/>
          <a:p>
            <a:r>
              <a:rPr lang="en-US" dirty="0"/>
              <a:t>pip install python-</a:t>
            </a:r>
            <a:r>
              <a:rPr lang="en-US" dirty="0" err="1"/>
              <a:t>jenkins</a:t>
            </a:r>
            <a:endParaRPr lang="en-US" dirty="0"/>
          </a:p>
          <a:p>
            <a:endParaRPr lang="en-US" dirty="0"/>
          </a:p>
        </p:txBody>
      </p:sp>
      <p:sp>
        <p:nvSpPr>
          <p:cNvPr id="5" name="Text Placeholder 4">
            <a:extLst>
              <a:ext uri="{FF2B5EF4-FFF2-40B4-BE49-F238E27FC236}">
                <a16:creationId xmlns:a16="http://schemas.microsoft.com/office/drawing/2014/main" id="{52C8700B-B091-4828-ABB2-82992BF08ACD}"/>
              </a:ext>
            </a:extLst>
          </p:cNvPr>
          <p:cNvSpPr>
            <a:spLocks noGrp="1"/>
          </p:cNvSpPr>
          <p:nvPr>
            <p:ph type="body" sz="quarter" idx="3"/>
          </p:nvPr>
        </p:nvSpPr>
        <p:spPr>
          <a:xfrm>
            <a:off x="912812" y="1681163"/>
            <a:ext cx="5183188" cy="823912"/>
          </a:xfrm>
        </p:spPr>
        <p:txBody>
          <a:bodyPr/>
          <a:lstStyle/>
          <a:p>
            <a:r>
              <a:rPr lang="en-US" dirty="0"/>
              <a:t>Installing Jenkins</a:t>
            </a:r>
          </a:p>
        </p:txBody>
      </p:sp>
      <p:sp>
        <p:nvSpPr>
          <p:cNvPr id="6" name="Content Placeholder 5">
            <a:extLst>
              <a:ext uri="{FF2B5EF4-FFF2-40B4-BE49-F238E27FC236}">
                <a16:creationId xmlns:a16="http://schemas.microsoft.com/office/drawing/2014/main" id="{9A03EF2F-F2BC-419A-9EDF-A3EA05BE7F70}"/>
              </a:ext>
            </a:extLst>
          </p:cNvPr>
          <p:cNvSpPr>
            <a:spLocks noGrp="1"/>
          </p:cNvSpPr>
          <p:nvPr>
            <p:ph sz="quarter" idx="4"/>
          </p:nvPr>
        </p:nvSpPr>
        <p:spPr>
          <a:xfrm>
            <a:off x="912812" y="2505075"/>
            <a:ext cx="5183188" cy="3684588"/>
          </a:xfrm>
        </p:spPr>
        <p:txBody>
          <a:bodyPr/>
          <a:lstStyle/>
          <a:p>
            <a:r>
              <a:rPr lang="en-US" dirty="0"/>
              <a:t>Download the standalone .war </a:t>
            </a:r>
          </a:p>
        </p:txBody>
      </p:sp>
      <p:pic>
        <p:nvPicPr>
          <p:cNvPr id="8" name="Picture 7">
            <a:extLst>
              <a:ext uri="{FF2B5EF4-FFF2-40B4-BE49-F238E27FC236}">
                <a16:creationId xmlns:a16="http://schemas.microsoft.com/office/drawing/2014/main" id="{E545A2D3-4BEB-4D15-A9FB-AF070D167406}"/>
              </a:ext>
            </a:extLst>
          </p:cNvPr>
          <p:cNvPicPr>
            <a:picLocks noChangeAspect="1"/>
          </p:cNvPicPr>
          <p:nvPr/>
        </p:nvPicPr>
        <p:blipFill rotWithShape="1">
          <a:blip r:embed="rId2"/>
          <a:srcRect r="5557"/>
          <a:stretch/>
        </p:blipFill>
        <p:spPr>
          <a:xfrm>
            <a:off x="912812" y="3074261"/>
            <a:ext cx="4948382" cy="2546216"/>
          </a:xfrm>
          <a:prstGeom prst="rect">
            <a:avLst/>
          </a:prstGeom>
        </p:spPr>
      </p:pic>
      <p:pic>
        <p:nvPicPr>
          <p:cNvPr id="9" name="Picture 8">
            <a:extLst>
              <a:ext uri="{FF2B5EF4-FFF2-40B4-BE49-F238E27FC236}">
                <a16:creationId xmlns:a16="http://schemas.microsoft.com/office/drawing/2014/main" id="{BF477EF9-CDBC-484D-849E-695C4D89424F}"/>
              </a:ext>
            </a:extLst>
          </p:cNvPr>
          <p:cNvPicPr>
            <a:picLocks noChangeAspect="1"/>
          </p:cNvPicPr>
          <p:nvPr/>
        </p:nvPicPr>
        <p:blipFill rotWithShape="1">
          <a:blip r:embed="rId3"/>
          <a:srcRect r="16985"/>
          <a:stretch/>
        </p:blipFill>
        <p:spPr>
          <a:xfrm>
            <a:off x="6450012" y="3089798"/>
            <a:ext cx="4954588" cy="2546216"/>
          </a:xfrm>
          <a:prstGeom prst="rect">
            <a:avLst/>
          </a:prstGeom>
        </p:spPr>
      </p:pic>
    </p:spTree>
    <p:extLst>
      <p:ext uri="{BB962C8B-B14F-4D97-AF65-F5344CB8AC3E}">
        <p14:creationId xmlns:p14="http://schemas.microsoft.com/office/powerpoint/2010/main" val="2984057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1001</Words>
  <Application>Microsoft Office PowerPoint</Application>
  <PresentationFormat>Widescreen</PresentationFormat>
  <Paragraphs>126</Paragraphs>
  <Slides>37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Gill Sans MT</vt:lpstr>
      <vt:lpstr>Tw Cen MT</vt:lpstr>
      <vt:lpstr>Office Theme</vt:lpstr>
      <vt:lpstr>Working with  Python Jenkins </vt:lpstr>
      <vt:lpstr>What is Python Jenkins?</vt:lpstr>
      <vt:lpstr>What is Jenkins?</vt:lpstr>
      <vt:lpstr>Big Picture: Devops</vt:lpstr>
      <vt:lpstr>Where we are in the process:</vt:lpstr>
      <vt:lpstr>Consider the following scenario</vt:lpstr>
      <vt:lpstr>What should the program do?</vt:lpstr>
      <vt:lpstr>Motivating factors: CI/CD</vt:lpstr>
      <vt:lpstr>Getting started: Installing Jenkins and  Jenkins-Python</vt:lpstr>
      <vt:lpstr>Starting Jenkins</vt:lpstr>
      <vt:lpstr>Jenkins Terminology </vt:lpstr>
      <vt:lpstr>Identifying components of the UI</vt:lpstr>
      <vt:lpstr>Understanding a project</vt:lpstr>
      <vt:lpstr>Configuring a project</vt:lpstr>
      <vt:lpstr>Looking at build</vt:lpstr>
      <vt:lpstr>Constructor: establishing connection</vt:lpstr>
      <vt:lpstr>Important methods: Getting all jobs</vt:lpstr>
      <vt:lpstr>Recommended: pout</vt:lpstr>
      <vt:lpstr>Recommended: pout</vt:lpstr>
      <vt:lpstr>Important methods: Getting job info</vt:lpstr>
      <vt:lpstr>Example: getting job info</vt:lpstr>
      <vt:lpstr>Important methods: Getting build info</vt:lpstr>
      <vt:lpstr>Example: getting build info</vt:lpstr>
      <vt:lpstr>Important methods:</vt:lpstr>
      <vt:lpstr>Jenkins and Python</vt:lpstr>
      <vt:lpstr>Building: using nosetests and python</vt:lpstr>
      <vt:lpstr>Post-build action: nosetests</vt:lpstr>
      <vt:lpstr>Post-build action: pylint</vt:lpstr>
      <vt:lpstr>Looking at the results of our new build</vt:lpstr>
      <vt:lpstr>Important methods: Getting build test reports</vt:lpstr>
      <vt:lpstr>Example: getting test reports</vt:lpstr>
      <vt:lpstr>Putting it all together:</vt:lpstr>
      <vt:lpstr>Installing Jenkins Plugins</vt:lpstr>
      <vt:lpstr>Replaces the git element using xpath</vt:lpstr>
      <vt:lpstr>Start a build and print debug info</vt:lpstr>
      <vt:lpstr>Try it for yourself </vt:lpstr>
      <vt:lpstr>Try it for yourself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Python Jenkins </dc:title>
  <dc:creator>J S</dc:creator>
  <cp:lastModifiedBy>J S</cp:lastModifiedBy>
  <cp:revision>4</cp:revision>
  <dcterms:created xsi:type="dcterms:W3CDTF">2019-03-14T13:41:10Z</dcterms:created>
  <dcterms:modified xsi:type="dcterms:W3CDTF">2019-03-21T01:18:11Z</dcterms:modified>
</cp:coreProperties>
</file>